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78" r:id="rId16"/>
    <p:sldId id="269"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7C7C9D-EE30-494F-869A-F78B5D2B5FC3}">
  <a:tblStyle styleId="{4F7C7C9D-EE30-494F-869A-F78B5D2B5F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e61a08ec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e61a08ec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9558f91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9558f91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745468ba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745468ba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745468ba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745468ba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e61a08fe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e61a08fe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e61a08fe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e61a08fe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655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e61a08fe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e61a08fe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59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745468ba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745468ba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745468ba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e745468ba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e61a08ec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e61a08ec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e61a08ec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e61a08ec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e61a08f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e61a08f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745468ba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745468ba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745468ba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745468ba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745468ba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745468ba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745468ba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745468ba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u/0/d/1NH5wiVybgDfeNQJTdPDjU3Z5twLbSsu14a1MhdzbMhM/edit" TargetMode="External"/><Relationship Id="rId4" Type="http://schemas.openxmlformats.org/officeDocument/2006/relationships/image" Target="../media/image5.jp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docs.google.com/document/u/0/d/1qf6L-hQRIePHxbDMl_Kc-9v1WPng_orHXIG5syAM6Hw/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unsplash.com/s/photos/star-of-david?utm_source=unsplash&amp;utm_medium=referral&amp;utm_content=creditCopyTex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2257"/>
          <a:stretch/>
        </p:blipFill>
        <p:spPr>
          <a:xfrm>
            <a:off x="0" y="0"/>
            <a:ext cx="4999624" cy="5143500"/>
          </a:xfrm>
          <a:prstGeom prst="rect">
            <a:avLst/>
          </a:prstGeom>
          <a:noFill/>
          <a:ln>
            <a:noFill/>
          </a:ln>
        </p:spPr>
      </p:pic>
      <p:sp>
        <p:nvSpPr>
          <p:cNvPr id="55" name="Google Shape;55;p13"/>
          <p:cNvSpPr txBox="1"/>
          <p:nvPr/>
        </p:nvSpPr>
        <p:spPr>
          <a:xfrm>
            <a:off x="4999625" y="0"/>
            <a:ext cx="4025400" cy="493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900" dirty="0"/>
          </a:p>
          <a:p>
            <a:pPr marL="0" lvl="0" indent="0" algn="ctr" rtl="0">
              <a:spcBef>
                <a:spcPts val="0"/>
              </a:spcBef>
              <a:spcAft>
                <a:spcPts val="0"/>
              </a:spcAft>
              <a:buNone/>
            </a:pPr>
            <a:r>
              <a:rPr lang="en" sz="2900" dirty="0"/>
              <a:t>Catholic </a:t>
            </a:r>
            <a:r>
              <a:rPr lang="en" sz="2900" dirty="0" smtClean="0"/>
              <a:t>Schools </a:t>
            </a:r>
            <a:r>
              <a:rPr lang="en" sz="2900" dirty="0"/>
              <a:t>Week 2022</a:t>
            </a:r>
            <a:endParaRPr sz="2900" dirty="0"/>
          </a:p>
          <a:p>
            <a:pPr marL="0" lvl="0" indent="0" algn="ctr" rtl="0">
              <a:spcBef>
                <a:spcPts val="0"/>
              </a:spcBef>
              <a:spcAft>
                <a:spcPts val="0"/>
              </a:spcAft>
              <a:buNone/>
            </a:pPr>
            <a:endParaRPr lang="en-IE" sz="2900" dirty="0" smtClean="0"/>
          </a:p>
          <a:p>
            <a:pPr marL="0" lvl="0" indent="0" algn="ctr" rtl="0">
              <a:spcBef>
                <a:spcPts val="0"/>
              </a:spcBef>
              <a:spcAft>
                <a:spcPts val="0"/>
              </a:spcAft>
              <a:buNone/>
            </a:pPr>
            <a:r>
              <a:rPr lang="en-IE" sz="2400" dirty="0" smtClean="0"/>
              <a:t>Monday –</a:t>
            </a:r>
            <a:r>
              <a:rPr lang="en" sz="2400" dirty="0" smtClean="0"/>
              <a:t> </a:t>
            </a:r>
            <a:endParaRPr sz="2400" dirty="0"/>
          </a:p>
          <a:p>
            <a:pPr marL="0" lvl="0" indent="0" algn="ctr" rtl="0">
              <a:spcBef>
                <a:spcPts val="0"/>
              </a:spcBef>
              <a:spcAft>
                <a:spcPts val="0"/>
              </a:spcAft>
              <a:buNone/>
            </a:pPr>
            <a:r>
              <a:rPr lang="en-IE" sz="2400" dirty="0" smtClean="0"/>
              <a:t>Catholic Schools: </a:t>
            </a:r>
            <a:r>
              <a:rPr lang="en" sz="2400" dirty="0" smtClean="0"/>
              <a:t>Living </a:t>
            </a:r>
            <a:r>
              <a:rPr lang="en" sz="2400" dirty="0"/>
              <a:t>Life to the Full With </a:t>
            </a:r>
            <a:r>
              <a:rPr lang="en" sz="2400" dirty="0" smtClean="0"/>
              <a:t>God</a:t>
            </a:r>
            <a:endParaRPr sz="2400" dirty="0"/>
          </a:p>
          <a:p>
            <a:pPr marL="0" lvl="0" indent="0" algn="ctr" rtl="0">
              <a:spcBef>
                <a:spcPts val="0"/>
              </a:spcBef>
              <a:spcAft>
                <a:spcPts val="0"/>
              </a:spcAft>
              <a:buNone/>
            </a:pPr>
            <a:endParaRPr sz="4216" dirty="0"/>
          </a:p>
          <a:p>
            <a:pPr marL="0" lvl="0" indent="0" algn="ctr" rtl="0">
              <a:spcBef>
                <a:spcPts val="0"/>
              </a:spcBef>
              <a:spcAft>
                <a:spcPts val="0"/>
              </a:spcAft>
              <a:buNone/>
            </a:pPr>
            <a:r>
              <a:rPr lang="en" sz="2900" dirty="0">
                <a:solidFill>
                  <a:schemeClr val="dk1"/>
                </a:solidFill>
              </a:rPr>
              <a:t> </a:t>
            </a:r>
            <a:endParaRPr sz="2900" dirty="0">
              <a:solidFill>
                <a:schemeClr val="dk1"/>
              </a:solidFill>
            </a:endParaRPr>
          </a:p>
          <a:p>
            <a:pPr marL="0" lvl="0" indent="0" algn="ctr" rtl="0">
              <a:spcBef>
                <a:spcPts val="0"/>
              </a:spcBef>
              <a:spcAft>
                <a:spcPts val="0"/>
              </a:spcAft>
              <a:buNone/>
            </a:pPr>
            <a:endParaRPr sz="4216" dirty="0"/>
          </a:p>
          <a:p>
            <a:pPr marL="0" lvl="0" indent="0" algn="l" rtl="0">
              <a:spcBef>
                <a:spcPts val="0"/>
              </a:spcBef>
              <a:spcAft>
                <a:spcPts val="0"/>
              </a:spcAft>
              <a:buNone/>
            </a:pPr>
            <a:endParaRPr dirty="0"/>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3986650" y="338150"/>
            <a:ext cx="4983300" cy="43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Alternative Activity if Walking Debate is not possible </a:t>
            </a:r>
            <a:r>
              <a:rPr lang="en" sz="1800" dirty="0"/>
              <a:t>Please fill in the questionnaire on personal images of God in the next slide/handout.</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b="1" dirty="0"/>
              <a:t>Classroom Discussion: </a:t>
            </a:r>
            <a:r>
              <a:rPr lang="en" sz="1800" dirty="0"/>
              <a:t>Do any of the definitions of God on the worksheet contradict each other? For example, is it possible for God to be both a Father and a Mother figure?</a:t>
            </a:r>
            <a:endParaRPr sz="1800" dirty="0"/>
          </a:p>
          <a:p>
            <a:pPr marL="0" lvl="0" indent="0" algn="l" rtl="0">
              <a:spcBef>
                <a:spcPts val="0"/>
              </a:spcBef>
              <a:spcAft>
                <a:spcPts val="0"/>
              </a:spcAft>
              <a:buNone/>
            </a:pPr>
            <a:r>
              <a:rPr lang="en" sz="1800" dirty="0"/>
              <a:t>Can God be anything you picture him to be and also be a Trinity?</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b="1" dirty="0"/>
              <a:t>Extension:</a:t>
            </a:r>
            <a:r>
              <a:rPr lang="en" sz="1800" dirty="0"/>
              <a:t> Draw, doodle, or describe in words your personal image of God or spiritual being</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p:txBody>
      </p:sp>
      <p:pic>
        <p:nvPicPr>
          <p:cNvPr id="137" name="Google Shape;137;p22"/>
          <p:cNvPicPr preferRelativeResize="0"/>
          <p:nvPr/>
        </p:nvPicPr>
        <p:blipFill rotWithShape="1">
          <a:blip r:embed="rId3">
            <a:alphaModFix/>
          </a:blip>
          <a:srcRect l="43649" t="4971" b="5925"/>
          <a:stretch/>
        </p:blipFill>
        <p:spPr>
          <a:xfrm>
            <a:off x="427125" y="622863"/>
            <a:ext cx="3328148" cy="38264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23"/>
          <p:cNvGraphicFramePr/>
          <p:nvPr>
            <p:extLst>
              <p:ext uri="{D42A27DB-BD31-4B8C-83A1-F6EECF244321}">
                <p14:modId xmlns:p14="http://schemas.microsoft.com/office/powerpoint/2010/main" val="901557647"/>
              </p:ext>
            </p:extLst>
          </p:nvPr>
        </p:nvGraphicFramePr>
        <p:xfrm>
          <a:off x="-61025" y="0"/>
          <a:ext cx="9266050" cy="5370165"/>
        </p:xfrm>
        <a:graphic>
          <a:graphicData uri="http://schemas.openxmlformats.org/drawingml/2006/table">
            <a:tbl>
              <a:tblPr>
                <a:noFill/>
                <a:tableStyleId>{4F7C7C9D-EE30-494F-869A-F78B5D2B5FC3}</a:tableStyleId>
              </a:tblPr>
              <a:tblGrid>
                <a:gridCol w="3724125">
                  <a:extLst>
                    <a:ext uri="{9D8B030D-6E8A-4147-A177-3AD203B41FA5}">
                      <a16:colId xmlns="" xmlns:a16="http://schemas.microsoft.com/office/drawing/2014/main" val="20000"/>
                    </a:ext>
                  </a:extLst>
                </a:gridCol>
                <a:gridCol w="1111950">
                  <a:extLst>
                    <a:ext uri="{9D8B030D-6E8A-4147-A177-3AD203B41FA5}">
                      <a16:colId xmlns="" xmlns:a16="http://schemas.microsoft.com/office/drawing/2014/main" val="20001"/>
                    </a:ext>
                  </a:extLst>
                </a:gridCol>
                <a:gridCol w="1040750">
                  <a:extLst>
                    <a:ext uri="{9D8B030D-6E8A-4147-A177-3AD203B41FA5}">
                      <a16:colId xmlns="" xmlns:a16="http://schemas.microsoft.com/office/drawing/2014/main" val="20002"/>
                    </a:ext>
                  </a:extLst>
                </a:gridCol>
                <a:gridCol w="1022950">
                  <a:extLst>
                    <a:ext uri="{9D8B030D-6E8A-4147-A177-3AD203B41FA5}">
                      <a16:colId xmlns="" xmlns:a16="http://schemas.microsoft.com/office/drawing/2014/main" val="20003"/>
                    </a:ext>
                  </a:extLst>
                </a:gridCol>
                <a:gridCol w="1129750">
                  <a:extLst>
                    <a:ext uri="{9D8B030D-6E8A-4147-A177-3AD203B41FA5}">
                      <a16:colId xmlns="" xmlns:a16="http://schemas.microsoft.com/office/drawing/2014/main" val="20004"/>
                    </a:ext>
                  </a:extLst>
                </a:gridCol>
                <a:gridCol w="1236525">
                  <a:extLst>
                    <a:ext uri="{9D8B030D-6E8A-4147-A177-3AD203B41FA5}">
                      <a16:colId xmlns="" xmlns:a16="http://schemas.microsoft.com/office/drawing/2014/main" val="20005"/>
                    </a:ext>
                  </a:extLst>
                </a:gridCol>
              </a:tblGrid>
              <a:tr h="887112">
                <a:tc>
                  <a:txBody>
                    <a:bodyPr/>
                    <a:lstStyle/>
                    <a:p>
                      <a:pPr marL="0" lvl="0" indent="0" algn="l" rtl="0">
                        <a:spcBef>
                          <a:spcPts val="0"/>
                        </a:spcBef>
                        <a:spcAft>
                          <a:spcPts val="0"/>
                        </a:spcAft>
                        <a:buNone/>
                      </a:pPr>
                      <a:r>
                        <a:rPr lang="en"/>
                        <a:t>Image</a:t>
                      </a:r>
                      <a:endParaRPr/>
                    </a:p>
                  </a:txBody>
                  <a:tcPr marL="91425" marR="91425" marT="91425" marB="91425"/>
                </a:tc>
                <a:tc>
                  <a:txBody>
                    <a:bodyPr/>
                    <a:lstStyle/>
                    <a:p>
                      <a:pPr marL="0" lvl="0" indent="0" algn="l" rtl="0">
                        <a:spcBef>
                          <a:spcPts val="0"/>
                        </a:spcBef>
                        <a:spcAft>
                          <a:spcPts val="0"/>
                        </a:spcAft>
                        <a:buNone/>
                      </a:pPr>
                      <a:r>
                        <a:rPr lang="en"/>
                        <a:t>Agree completely</a:t>
                      </a:r>
                      <a:endParaRPr/>
                    </a:p>
                  </a:txBody>
                  <a:tcPr marL="91425" marR="91425" marT="91425" marB="91425"/>
                </a:tc>
                <a:tc>
                  <a:txBody>
                    <a:bodyPr/>
                    <a:lstStyle/>
                    <a:p>
                      <a:pPr marL="0" lvl="0" indent="0" algn="l" rtl="0">
                        <a:spcBef>
                          <a:spcPts val="0"/>
                        </a:spcBef>
                        <a:spcAft>
                          <a:spcPts val="0"/>
                        </a:spcAft>
                        <a:buNone/>
                      </a:pPr>
                      <a:r>
                        <a:rPr lang="en"/>
                        <a:t>Agree Somewhat</a:t>
                      </a:r>
                      <a:endParaRPr/>
                    </a:p>
                  </a:txBody>
                  <a:tcPr marL="91425" marR="91425" marT="91425" marB="91425"/>
                </a:tc>
                <a:tc>
                  <a:txBody>
                    <a:bodyPr/>
                    <a:lstStyle/>
                    <a:p>
                      <a:pPr marL="0" lvl="0" indent="0" algn="l" rtl="0">
                        <a:spcBef>
                          <a:spcPts val="0"/>
                        </a:spcBef>
                        <a:spcAft>
                          <a:spcPts val="0"/>
                        </a:spcAft>
                        <a:buNone/>
                      </a:pPr>
                      <a:r>
                        <a:rPr lang="en"/>
                        <a:t>Don’t know</a:t>
                      </a:r>
                      <a:endParaRPr/>
                    </a:p>
                    <a:p>
                      <a:pPr marL="0" lvl="0" indent="0" algn="l" rtl="0">
                        <a:spcBef>
                          <a:spcPts val="0"/>
                        </a:spcBef>
                        <a:spcAft>
                          <a:spcPts val="0"/>
                        </a:spcAft>
                        <a:buNone/>
                      </a:pPr>
                      <a:r>
                        <a:rPr lang="en"/>
                        <a:t>/Neutral</a:t>
                      </a:r>
                      <a:endParaRPr/>
                    </a:p>
                  </a:txBody>
                  <a:tcPr marL="91425" marR="91425" marT="91425" marB="91425"/>
                </a:tc>
                <a:tc>
                  <a:txBody>
                    <a:bodyPr/>
                    <a:lstStyle/>
                    <a:p>
                      <a:pPr marL="0" lvl="0" indent="0" algn="l" rtl="0">
                        <a:spcBef>
                          <a:spcPts val="0"/>
                        </a:spcBef>
                        <a:spcAft>
                          <a:spcPts val="0"/>
                        </a:spcAft>
                        <a:buNone/>
                      </a:pPr>
                      <a:r>
                        <a:rPr lang="en"/>
                        <a:t>Disagree</a:t>
                      </a:r>
                      <a:endParaRPr/>
                    </a:p>
                    <a:p>
                      <a:pPr marL="0" lvl="0" indent="0" algn="l" rtl="0">
                        <a:spcBef>
                          <a:spcPts val="0"/>
                        </a:spcBef>
                        <a:spcAft>
                          <a:spcPts val="0"/>
                        </a:spcAft>
                        <a:buNone/>
                      </a:pPr>
                      <a:r>
                        <a:rPr lang="en"/>
                        <a:t>somewhat</a:t>
                      </a:r>
                      <a:endParaRPr/>
                    </a:p>
                  </a:txBody>
                  <a:tcPr marL="91425" marR="91425" marT="91425" marB="91425"/>
                </a:tc>
                <a:tc>
                  <a:txBody>
                    <a:bodyPr/>
                    <a:lstStyle/>
                    <a:p>
                      <a:pPr marL="0" lvl="0" indent="0" algn="l" rtl="0">
                        <a:spcBef>
                          <a:spcPts val="0"/>
                        </a:spcBef>
                        <a:spcAft>
                          <a:spcPts val="0"/>
                        </a:spcAft>
                        <a:buNone/>
                      </a:pPr>
                      <a:r>
                        <a:rPr lang="en"/>
                        <a:t>Disagree completely</a:t>
                      </a:r>
                      <a:endParaRPr/>
                    </a:p>
                  </a:txBody>
                  <a:tcPr marL="91425" marR="91425" marT="91425" marB="91425"/>
                </a:tc>
                <a:extLst>
                  <a:ext uri="{0D108BD9-81ED-4DB2-BD59-A6C34878D82A}">
                    <a16:rowId xmlns="" xmlns:a16="http://schemas.microsoft.com/office/drawing/2014/main" val="10000"/>
                  </a:ext>
                </a:extLst>
              </a:tr>
              <a:tr h="494234">
                <a:tc>
                  <a:txBody>
                    <a:bodyPr/>
                    <a:lstStyle/>
                    <a:p>
                      <a:pPr marL="0" lvl="0" indent="0" algn="l" rtl="0">
                        <a:spcBef>
                          <a:spcPts val="0"/>
                        </a:spcBef>
                        <a:spcAft>
                          <a:spcPts val="0"/>
                        </a:spcAft>
                        <a:buNone/>
                      </a:pPr>
                      <a:r>
                        <a:rPr lang="en" dirty="0"/>
                        <a:t>God is perfect </a:t>
                      </a:r>
                      <a:r>
                        <a:rPr lang="en" dirty="0" smtClean="0"/>
                        <a:t>love</a:t>
                      </a:r>
                      <a:r>
                        <a:rPr lang="en-IE" dirty="0" smtClean="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 xmlns:a16="http://schemas.microsoft.com/office/drawing/2014/main" val="10001"/>
                  </a:ext>
                </a:extLst>
              </a:tr>
              <a:tr h="833699">
                <a:tc>
                  <a:txBody>
                    <a:bodyPr/>
                    <a:lstStyle/>
                    <a:p>
                      <a:pPr marL="0" lvl="0" indent="0" algn="l" rtl="0">
                        <a:spcBef>
                          <a:spcPts val="0"/>
                        </a:spcBef>
                        <a:spcAft>
                          <a:spcPts val="0"/>
                        </a:spcAft>
                        <a:buNone/>
                      </a:pPr>
                      <a:r>
                        <a:rPr lang="en" dirty="0"/>
                        <a:t>God is an idea once used to explain the world </a:t>
                      </a:r>
                      <a:r>
                        <a:rPr lang="en-IE" dirty="0" smtClean="0"/>
                        <a:t>but</a:t>
                      </a:r>
                      <a:r>
                        <a:rPr lang="en-IE" baseline="0" dirty="0" smtClean="0"/>
                        <a:t> that is</a:t>
                      </a:r>
                      <a:r>
                        <a:rPr lang="en" dirty="0" smtClean="0"/>
                        <a:t> </a:t>
                      </a:r>
                      <a:r>
                        <a:rPr lang="en" dirty="0"/>
                        <a:t>now no longer needed due to </a:t>
                      </a:r>
                      <a:r>
                        <a:rPr lang="en" dirty="0" smtClean="0"/>
                        <a:t>science</a:t>
                      </a:r>
                      <a:r>
                        <a:rPr lang="en-IE" dirty="0" smtClean="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 xmlns:a16="http://schemas.microsoft.com/office/drawing/2014/main" val="10002"/>
                  </a:ext>
                </a:extLst>
              </a:tr>
              <a:tr h="617547">
                <a:tc>
                  <a:txBody>
                    <a:bodyPr/>
                    <a:lstStyle/>
                    <a:p>
                      <a:pPr marL="0" lvl="0" indent="0" algn="l" rtl="0">
                        <a:spcBef>
                          <a:spcPts val="0"/>
                        </a:spcBef>
                        <a:spcAft>
                          <a:spcPts val="0"/>
                        </a:spcAft>
                        <a:buNone/>
                      </a:pPr>
                      <a:r>
                        <a:rPr lang="en" dirty="0"/>
                        <a:t>God is a creator but not involved personally with human </a:t>
                      </a:r>
                      <a:r>
                        <a:rPr lang="en" dirty="0" smtClean="0"/>
                        <a:t>beings</a:t>
                      </a:r>
                      <a:r>
                        <a:rPr lang="en-IE" dirty="0" smtClean="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 xmlns:a16="http://schemas.microsoft.com/office/drawing/2014/main" val="10003"/>
                  </a:ext>
                </a:extLst>
              </a:tr>
              <a:tr h="617547">
                <a:tc>
                  <a:txBody>
                    <a:bodyPr/>
                    <a:lstStyle/>
                    <a:p>
                      <a:pPr marL="0" lvl="0" indent="0" algn="l" rtl="0">
                        <a:spcBef>
                          <a:spcPts val="0"/>
                        </a:spcBef>
                        <a:spcAft>
                          <a:spcPts val="0"/>
                        </a:spcAft>
                        <a:buNone/>
                      </a:pPr>
                      <a:r>
                        <a:rPr lang="en" dirty="0"/>
                        <a:t>God is a Trinity </a:t>
                      </a:r>
                      <a:r>
                        <a:rPr lang="en-IE" dirty="0" smtClean="0"/>
                        <a:t>–</a:t>
                      </a:r>
                      <a:r>
                        <a:rPr lang="en" dirty="0" smtClean="0"/>
                        <a:t> </a:t>
                      </a:r>
                      <a:r>
                        <a:rPr lang="en" dirty="0"/>
                        <a:t>Father, Son and Holy </a:t>
                      </a:r>
                      <a:r>
                        <a:rPr lang="en" dirty="0" smtClean="0"/>
                        <a:t>Spirit</a:t>
                      </a:r>
                      <a:r>
                        <a:rPr lang="en-IE" dirty="0" smtClean="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 xmlns:a16="http://schemas.microsoft.com/office/drawing/2014/main" val="10004"/>
                  </a:ext>
                </a:extLst>
              </a:tr>
              <a:tr h="494234">
                <a:tc>
                  <a:txBody>
                    <a:bodyPr/>
                    <a:lstStyle/>
                    <a:p>
                      <a:pPr marL="0" lvl="0" indent="0" algn="l" rtl="0">
                        <a:spcBef>
                          <a:spcPts val="0"/>
                        </a:spcBef>
                        <a:spcAft>
                          <a:spcPts val="0"/>
                        </a:spcAft>
                        <a:buNone/>
                      </a:pPr>
                      <a:r>
                        <a:rPr lang="en" dirty="0"/>
                        <a:t>God is our </a:t>
                      </a:r>
                      <a:r>
                        <a:rPr lang="en" dirty="0" smtClean="0"/>
                        <a:t>mother</a:t>
                      </a:r>
                      <a:r>
                        <a:rPr lang="en-IE" dirty="0" smtClean="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 xmlns:a16="http://schemas.microsoft.com/office/drawing/2014/main" val="10005"/>
                  </a:ext>
                </a:extLst>
              </a:tr>
              <a:tr h="475264">
                <a:tc>
                  <a:txBody>
                    <a:bodyPr/>
                    <a:lstStyle/>
                    <a:p>
                      <a:pPr marL="0" lvl="0" indent="0" algn="l" rtl="0">
                        <a:spcBef>
                          <a:spcPts val="0"/>
                        </a:spcBef>
                        <a:spcAft>
                          <a:spcPts val="0"/>
                        </a:spcAft>
                        <a:buNone/>
                      </a:pPr>
                      <a:r>
                        <a:rPr lang="en" dirty="0"/>
                        <a:t>God loves us enough to die for </a:t>
                      </a:r>
                      <a:r>
                        <a:rPr lang="en" dirty="0" smtClean="0"/>
                        <a:t>us</a:t>
                      </a:r>
                      <a:r>
                        <a:rPr lang="en-IE" dirty="0" smtClean="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 xmlns:a16="http://schemas.microsoft.com/office/drawing/2014/main" val="10006"/>
                  </a:ext>
                </a:extLst>
              </a:tr>
              <a:tr h="475264">
                <a:tc>
                  <a:txBody>
                    <a:bodyPr/>
                    <a:lstStyle/>
                    <a:p>
                      <a:pPr marL="0" lvl="0" indent="0" algn="l" rtl="0">
                        <a:spcBef>
                          <a:spcPts val="0"/>
                        </a:spcBef>
                        <a:spcAft>
                          <a:spcPts val="0"/>
                        </a:spcAft>
                        <a:buNone/>
                      </a:pPr>
                      <a:r>
                        <a:rPr lang="en" dirty="0"/>
                        <a:t>God is whatever you picture God to </a:t>
                      </a:r>
                      <a:r>
                        <a:rPr lang="en" dirty="0" smtClean="0"/>
                        <a:t>be</a:t>
                      </a:r>
                      <a:r>
                        <a:rPr lang="en-IE" dirty="0" smtClean="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 xmlns:a16="http://schemas.microsoft.com/office/drawing/2014/main" val="10007"/>
                  </a:ext>
                </a:extLst>
              </a:tr>
              <a:tr h="475264">
                <a:tc>
                  <a:txBody>
                    <a:bodyPr/>
                    <a:lstStyle/>
                    <a:p>
                      <a:pPr marL="0" lvl="0" indent="0" algn="l" rtl="0">
                        <a:spcBef>
                          <a:spcPts val="0"/>
                        </a:spcBef>
                        <a:spcAft>
                          <a:spcPts val="0"/>
                        </a:spcAft>
                        <a:buNone/>
                      </a:pPr>
                      <a:r>
                        <a:rPr lang="en" dirty="0"/>
                        <a:t>God is a spiritual force or </a:t>
                      </a:r>
                      <a:r>
                        <a:rPr lang="en" dirty="0" smtClean="0"/>
                        <a:t>energy</a:t>
                      </a:r>
                      <a:r>
                        <a:rPr lang="en-IE" dirty="0" smtClean="0"/>
                        <a:t>.</a:t>
                      </a: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545325" y="345574"/>
            <a:ext cx="6200400" cy="43727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Numeracy Moment: </a:t>
            </a:r>
            <a:r>
              <a:rPr lang="en" sz="2400" dirty="0"/>
              <a:t>The Bible has many different and sometimes surprising images of God. Find the following </a:t>
            </a:r>
            <a:r>
              <a:rPr lang="en-IE" sz="2400" dirty="0" smtClean="0"/>
              <a:t>passages </a:t>
            </a:r>
            <a:r>
              <a:rPr lang="en" sz="2400" dirty="0" smtClean="0"/>
              <a:t>in </a:t>
            </a:r>
            <a:r>
              <a:rPr lang="en" sz="2400" dirty="0"/>
              <a:t>the Bible and fill in the chart that follows: </a:t>
            </a:r>
            <a:endParaRPr lang="en-IE" sz="2400" dirty="0" smtClean="0"/>
          </a:p>
          <a:p>
            <a:pPr marL="0" lvl="0" indent="0" algn="l" rtl="0">
              <a:spcBef>
                <a:spcPts val="0"/>
              </a:spcBef>
              <a:spcAft>
                <a:spcPts val="0"/>
              </a:spcAft>
              <a:buNone/>
            </a:pPr>
            <a:r>
              <a:rPr lang="en" dirty="0"/>
              <a:t>Isaiah 49</a:t>
            </a:r>
            <a:r>
              <a:rPr lang="en-IE" dirty="0"/>
              <a:t>:14–15</a:t>
            </a:r>
            <a:r>
              <a:rPr lang="en" dirty="0"/>
              <a:t>  </a:t>
            </a:r>
            <a:endParaRPr dirty="0"/>
          </a:p>
          <a:p>
            <a:pPr marL="0" lvl="0" indent="0" algn="l" rtl="0">
              <a:spcBef>
                <a:spcPts val="0"/>
              </a:spcBef>
              <a:spcAft>
                <a:spcPts val="0"/>
              </a:spcAft>
              <a:buNone/>
            </a:pPr>
            <a:r>
              <a:rPr lang="en" dirty="0"/>
              <a:t>2 Samuel 22</a:t>
            </a:r>
            <a:r>
              <a:rPr lang="en-IE" dirty="0"/>
              <a:t>:1–4</a:t>
            </a:r>
            <a:br>
              <a:rPr lang="en-IE" dirty="0"/>
            </a:br>
            <a:r>
              <a:rPr lang="en" dirty="0"/>
              <a:t>John 10:11-15</a:t>
            </a:r>
            <a:endParaRPr lang="en-IE" dirty="0"/>
          </a:p>
          <a:p>
            <a:pPr marL="0" lvl="0" indent="0" algn="l" rtl="0">
              <a:spcBef>
                <a:spcPts val="0"/>
              </a:spcBef>
              <a:spcAft>
                <a:spcPts val="0"/>
              </a:spcAft>
              <a:buNone/>
            </a:pPr>
            <a:endParaRPr lang="en-IE" sz="2400" dirty="0" smtClean="0"/>
          </a:p>
          <a:p>
            <a:r>
              <a:rPr lang="en-IE" sz="1800" dirty="0" smtClean="0"/>
              <a:t>(Text of these passages are on the slides that follow. The worksheet </a:t>
            </a:r>
            <a:r>
              <a:rPr lang="en-IE" sz="1800" dirty="0"/>
              <a:t>available </a:t>
            </a:r>
            <a:r>
              <a:rPr lang="en-IE" sz="1800" u="sng" dirty="0" smtClean="0">
                <a:solidFill>
                  <a:schemeClr val="hlink"/>
                </a:solidFill>
                <a:hlinkClick r:id="rId3"/>
              </a:rPr>
              <a:t>here</a:t>
            </a:r>
            <a:r>
              <a:rPr lang="en-IE" sz="1800" dirty="0" smtClean="0"/>
              <a:t>. Note: t</a:t>
            </a:r>
            <a:r>
              <a:rPr lang="en" sz="1800" dirty="0" smtClean="0"/>
              <a:t>he </a:t>
            </a:r>
            <a:r>
              <a:rPr lang="en" sz="1800" dirty="0"/>
              <a:t>wording of the verses may be slightly different depending on the translation of the Bible which is used</a:t>
            </a:r>
            <a:r>
              <a:rPr lang="en" sz="1800" dirty="0" smtClean="0"/>
              <a:t>.</a:t>
            </a:r>
            <a:r>
              <a:rPr lang="en-IE" sz="1800" dirty="0" smtClean="0"/>
              <a:t>)</a:t>
            </a:r>
            <a:endParaRPr sz="1800" dirty="0"/>
          </a:p>
          <a:p>
            <a:pPr marL="0" lvl="0" indent="0" algn="l" rtl="0">
              <a:spcBef>
                <a:spcPts val="0"/>
              </a:spcBef>
              <a:spcAft>
                <a:spcPts val="0"/>
              </a:spcAft>
              <a:buNone/>
            </a:pPr>
            <a:endParaRPr dirty="0"/>
          </a:p>
        </p:txBody>
      </p:sp>
      <p:pic>
        <p:nvPicPr>
          <p:cNvPr id="148" name="Google Shape;148;p24"/>
          <p:cNvPicPr preferRelativeResize="0"/>
          <p:nvPr/>
        </p:nvPicPr>
        <p:blipFill>
          <a:blip r:embed="rId4">
            <a:alphaModFix/>
          </a:blip>
          <a:stretch>
            <a:fillRect/>
          </a:stretch>
        </p:blipFill>
        <p:spPr>
          <a:xfrm>
            <a:off x="6844180" y="729112"/>
            <a:ext cx="1970145" cy="2955924"/>
          </a:xfrm>
          <a:prstGeom prst="rect">
            <a:avLst/>
          </a:prstGeom>
          <a:noFill/>
          <a:ln w="9525" cap="flat" cmpd="sng">
            <a:solidFill>
              <a:schemeClr val="dk2"/>
            </a:solidFill>
            <a:prstDash val="dash"/>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p:nvPr/>
        </p:nvSpPr>
        <p:spPr>
          <a:xfrm>
            <a:off x="304975" y="127950"/>
            <a:ext cx="4149600" cy="46632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77500" lnSpcReduction="20000"/>
          </a:bodyPr>
          <a:lstStyle/>
          <a:p>
            <a:pPr lvl="0"/>
            <a:r>
              <a:rPr lang="en" sz="2500" b="1" dirty="0"/>
              <a:t>Isaiah </a:t>
            </a:r>
            <a:r>
              <a:rPr lang="en" sz="2500" b="1" dirty="0" smtClean="0"/>
              <a:t>49:14</a:t>
            </a:r>
            <a:r>
              <a:rPr lang="en-IE" sz="2500" b="1" dirty="0" smtClean="0"/>
              <a:t>–</a:t>
            </a:r>
            <a:r>
              <a:rPr lang="en" sz="2500" b="1" dirty="0" smtClean="0"/>
              <a:t>1</a:t>
            </a:r>
            <a:r>
              <a:rPr lang="en-IE" sz="2500" b="1" dirty="0" smtClean="0"/>
              <a:t>5</a:t>
            </a:r>
            <a:r>
              <a:rPr lang="en-IE" sz="2500" dirty="0" smtClean="0"/>
              <a:t/>
            </a:r>
            <a:br>
              <a:rPr lang="en-IE" sz="2500" dirty="0" smtClean="0"/>
            </a:br>
            <a:r>
              <a:rPr lang="en-IE" sz="2500" dirty="0" smtClean="0"/>
              <a:t/>
            </a:r>
            <a:br>
              <a:rPr lang="en-IE" sz="2500" dirty="0" smtClean="0"/>
            </a:br>
            <a:r>
              <a:rPr lang="en" sz="2500" dirty="0" smtClean="0"/>
              <a:t>This </a:t>
            </a:r>
            <a:r>
              <a:rPr lang="en" sz="2500" dirty="0"/>
              <a:t>is a dialogue between an </a:t>
            </a:r>
            <a:r>
              <a:rPr lang="en" sz="2500" dirty="0" smtClean="0"/>
              <a:t>individual</a:t>
            </a:r>
            <a:r>
              <a:rPr lang="en-IE" sz="2500" dirty="0" smtClean="0"/>
              <a:t> </a:t>
            </a:r>
            <a:r>
              <a:rPr lang="en" sz="2500" dirty="0"/>
              <a:t>(Zion</a:t>
            </a:r>
            <a:r>
              <a:rPr lang="en" sz="2500" dirty="0" smtClean="0"/>
              <a:t>)</a:t>
            </a:r>
            <a:r>
              <a:rPr lang="en-IE" sz="2500" dirty="0" smtClean="0"/>
              <a:t>,</a:t>
            </a:r>
            <a:r>
              <a:rPr lang="en" sz="2500" dirty="0" smtClean="0"/>
              <a:t> </a:t>
            </a:r>
            <a:r>
              <a:rPr lang="en" sz="2500" dirty="0"/>
              <a:t>who represents all of the Jewish </a:t>
            </a:r>
            <a:r>
              <a:rPr lang="en" sz="2500" dirty="0" smtClean="0"/>
              <a:t>people</a:t>
            </a:r>
            <a:r>
              <a:rPr lang="en-IE" sz="2500" dirty="0" smtClean="0"/>
              <a:t>,</a:t>
            </a:r>
            <a:r>
              <a:rPr lang="en" sz="2500" dirty="0" smtClean="0"/>
              <a:t> and God.</a:t>
            </a:r>
            <a:endParaRPr lang="en-IE" sz="2500" dirty="0"/>
          </a:p>
          <a:p>
            <a:pPr lvl="0"/>
            <a:endParaRPr lang="en-IE" sz="2500" b="1" dirty="0">
              <a:solidFill>
                <a:schemeClr val="dk1"/>
              </a:solidFill>
              <a:latin typeface="Calibri"/>
              <a:ea typeface="Calibri"/>
              <a:cs typeface="Calibri"/>
              <a:sym typeface="Calibri"/>
            </a:endParaRPr>
          </a:p>
          <a:p>
            <a:pPr lvl="0"/>
            <a:r>
              <a:rPr lang="en-US" sz="2400" b="1" dirty="0" smtClean="0">
                <a:solidFill>
                  <a:schemeClr val="dk1"/>
                </a:solidFill>
                <a:latin typeface="Calibri"/>
                <a:ea typeface="Calibri"/>
                <a:cs typeface="Calibri"/>
                <a:sym typeface="Calibri"/>
              </a:rPr>
              <a:t>Isaiah 49:14–15</a:t>
            </a:r>
          </a:p>
          <a:p>
            <a:pPr lvl="0"/>
            <a:endParaRPr lang="en-US" sz="2400" b="1" dirty="0">
              <a:solidFill>
                <a:schemeClr val="dk1"/>
              </a:solidFill>
              <a:latin typeface="Calibri"/>
              <a:ea typeface="Calibri"/>
              <a:cs typeface="Calibri"/>
              <a:sym typeface="Calibri"/>
            </a:endParaRPr>
          </a:p>
          <a:p>
            <a:pPr lvl="0"/>
            <a:r>
              <a:rPr lang="en-US" sz="2800" b="1" dirty="0" smtClean="0">
                <a:solidFill>
                  <a:schemeClr val="dk1"/>
                </a:solidFill>
                <a:latin typeface="Calibri"/>
                <a:ea typeface="Calibri"/>
                <a:cs typeface="Calibri"/>
                <a:sym typeface="Calibri"/>
              </a:rPr>
              <a:t>14 </a:t>
            </a:r>
            <a:r>
              <a:rPr lang="en-US" sz="2800" dirty="0" smtClean="0">
                <a:solidFill>
                  <a:schemeClr val="dk1"/>
                </a:solidFill>
                <a:latin typeface="Calibri"/>
                <a:ea typeface="Calibri"/>
                <a:cs typeface="Calibri"/>
                <a:sym typeface="Calibri"/>
              </a:rPr>
              <a:t>But </a:t>
            </a:r>
            <a:r>
              <a:rPr lang="en-US" sz="2800" dirty="0">
                <a:solidFill>
                  <a:schemeClr val="dk1"/>
                </a:solidFill>
                <a:latin typeface="Calibri"/>
                <a:ea typeface="Calibri"/>
                <a:cs typeface="Calibri"/>
                <a:sym typeface="Calibri"/>
              </a:rPr>
              <a:t>Zion said, </a:t>
            </a:r>
            <a:r>
              <a:rPr lang="en-US" sz="2800" dirty="0" smtClean="0">
                <a:solidFill>
                  <a:schemeClr val="dk1"/>
                </a:solidFill>
                <a:latin typeface="Calibri"/>
                <a:ea typeface="Calibri"/>
                <a:cs typeface="Calibri"/>
                <a:sym typeface="Calibri"/>
              </a:rPr>
              <a:t>‘The </a:t>
            </a:r>
            <a:r>
              <a:rPr lang="en-US" sz="2800" dirty="0">
                <a:solidFill>
                  <a:schemeClr val="dk1"/>
                </a:solidFill>
                <a:latin typeface="Calibri"/>
                <a:ea typeface="Calibri"/>
                <a:cs typeface="Calibri"/>
                <a:sym typeface="Calibri"/>
              </a:rPr>
              <a:t>Lord has forsaken me,</a:t>
            </a:r>
            <a:r>
              <a:rPr lang="en-US" sz="1600"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the Lord has forgotten me</a:t>
            </a:r>
            <a:r>
              <a:rPr lang="en-US" sz="2800" dirty="0" smtClean="0">
                <a:solidFill>
                  <a:schemeClr val="dk1"/>
                </a:solidFill>
                <a:latin typeface="Calibri"/>
                <a:ea typeface="Calibri"/>
                <a:cs typeface="Calibri"/>
                <a:sym typeface="Calibri"/>
              </a:rPr>
              <a:t>.’</a:t>
            </a:r>
          </a:p>
          <a:p>
            <a:pPr lvl="0"/>
            <a:endParaRPr lang="en-US" sz="2800" b="1" dirty="0">
              <a:solidFill>
                <a:schemeClr val="dk1"/>
              </a:solidFill>
              <a:latin typeface="Calibri"/>
              <a:ea typeface="Calibri"/>
              <a:cs typeface="Calibri"/>
              <a:sym typeface="Calibri"/>
            </a:endParaRPr>
          </a:p>
          <a:p>
            <a:pPr lvl="0"/>
            <a:r>
              <a:rPr lang="en-US" sz="2800" b="1" dirty="0" smtClean="0">
                <a:solidFill>
                  <a:schemeClr val="dk1"/>
                </a:solidFill>
                <a:latin typeface="Calibri"/>
                <a:ea typeface="Calibri"/>
                <a:cs typeface="Calibri"/>
                <a:sym typeface="Calibri"/>
              </a:rPr>
              <a:t>15 </a:t>
            </a:r>
            <a:r>
              <a:rPr lang="en-US" sz="2800" dirty="0" smtClean="0">
                <a:solidFill>
                  <a:schemeClr val="dk1"/>
                </a:solidFill>
                <a:latin typeface="Calibri"/>
                <a:ea typeface="Calibri"/>
                <a:cs typeface="Calibri"/>
                <a:sym typeface="Calibri"/>
              </a:rPr>
              <a:t>‘Can </a:t>
            </a:r>
            <a:r>
              <a:rPr lang="en-US" sz="2800" dirty="0">
                <a:solidFill>
                  <a:schemeClr val="dk1"/>
                </a:solidFill>
                <a:latin typeface="Calibri"/>
                <a:ea typeface="Calibri"/>
                <a:cs typeface="Calibri"/>
                <a:sym typeface="Calibri"/>
              </a:rPr>
              <a:t>a mother forget the baby at her breast </a:t>
            </a:r>
            <a:r>
              <a:rPr lang="en-US" sz="2800" dirty="0" smtClean="0">
                <a:solidFill>
                  <a:schemeClr val="dk1"/>
                </a:solidFill>
                <a:latin typeface="Calibri"/>
                <a:ea typeface="Calibri"/>
                <a:cs typeface="Calibri"/>
                <a:sym typeface="Calibri"/>
              </a:rPr>
              <a:t>and </a:t>
            </a:r>
            <a:r>
              <a:rPr lang="en-US" sz="2800" dirty="0">
                <a:solidFill>
                  <a:schemeClr val="dk1"/>
                </a:solidFill>
                <a:latin typeface="Calibri"/>
                <a:ea typeface="Calibri"/>
                <a:cs typeface="Calibri"/>
                <a:sym typeface="Calibri"/>
              </a:rPr>
              <a:t>have no compassion on the child she has borne? Though she may forget,</a:t>
            </a:r>
            <a:r>
              <a:rPr lang="en-US" sz="1600"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I will not forget you</a:t>
            </a:r>
            <a:r>
              <a:rPr lang="en-US" sz="2800" dirty="0" smtClean="0">
                <a:solidFill>
                  <a:schemeClr val="dk1"/>
                </a:solidFill>
                <a:latin typeface="Calibri"/>
                <a:ea typeface="Calibri"/>
                <a:cs typeface="Calibri"/>
                <a:sym typeface="Calibri"/>
              </a:rPr>
              <a:t>!’</a:t>
            </a:r>
          </a:p>
          <a:p>
            <a:pPr marL="139700" lvl="0">
              <a:spcBef>
                <a:spcPts val="1100"/>
              </a:spcBef>
              <a:spcAft>
                <a:spcPts val="1100"/>
              </a:spcAft>
              <a:buClr>
                <a:schemeClr val="dk1"/>
              </a:buClr>
              <a:buSzPts val="1100"/>
            </a:pPr>
            <a:endParaRPr lang="en-US" sz="3200" dirty="0">
              <a:latin typeface="Calibri"/>
              <a:ea typeface="Calibri"/>
              <a:cs typeface="Calibri"/>
              <a:sym typeface="Calibri"/>
            </a:endParaRPr>
          </a:p>
          <a:p>
            <a:pPr marL="0" lvl="0" indent="0" algn="l" rtl="0">
              <a:spcBef>
                <a:spcPts val="0"/>
              </a:spcBef>
              <a:spcAft>
                <a:spcPts val="0"/>
              </a:spcAft>
              <a:buNone/>
            </a:pPr>
            <a:endParaRPr sz="2500" dirty="0"/>
          </a:p>
          <a:p>
            <a:pPr marL="0" lvl="0" indent="0" algn="l" rtl="0">
              <a:spcBef>
                <a:spcPts val="0"/>
              </a:spcBef>
              <a:spcAft>
                <a:spcPts val="0"/>
              </a:spcAft>
              <a:buNone/>
            </a:pPr>
            <a:endParaRPr sz="25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4" name="Google Shape;154;p25"/>
          <p:cNvSpPr txBox="1"/>
          <p:nvPr/>
        </p:nvSpPr>
        <p:spPr>
          <a:xfrm>
            <a:off x="5070475" y="224106"/>
            <a:ext cx="3854700" cy="45669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dirty="0"/>
          </a:p>
        </p:txBody>
      </p:sp>
      <p:pic>
        <p:nvPicPr>
          <p:cNvPr id="4" name="Google Shape;167;p27"/>
          <p:cNvPicPr preferRelativeResize="0"/>
          <p:nvPr/>
        </p:nvPicPr>
        <p:blipFill rotWithShape="1">
          <a:blip r:embed="rId3">
            <a:alphaModFix/>
          </a:blip>
          <a:srcRect l="35102" t="9831" b="17877"/>
          <a:stretch/>
        </p:blipFill>
        <p:spPr>
          <a:xfrm>
            <a:off x="5486400" y="1133856"/>
            <a:ext cx="3017520" cy="27523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p:nvPr/>
        </p:nvSpPr>
        <p:spPr>
          <a:xfrm>
            <a:off x="304974" y="127950"/>
            <a:ext cx="8647001" cy="46632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r>
              <a:rPr lang="en" sz="1900" b="1" dirty="0"/>
              <a:t>2 Samuel </a:t>
            </a:r>
            <a:r>
              <a:rPr lang="en" sz="1900" b="1" dirty="0" smtClean="0"/>
              <a:t>22</a:t>
            </a:r>
            <a:r>
              <a:rPr lang="en-IE" sz="1900" b="1" dirty="0" smtClean="0"/>
              <a:t> – </a:t>
            </a:r>
            <a:r>
              <a:rPr lang="en-IE" sz="1900" b="1" dirty="0">
                <a:sym typeface="Calibri"/>
              </a:rPr>
              <a:t>David’s Song of Praise </a:t>
            </a:r>
            <a:endParaRPr lang="en-IE" sz="1900" b="1" dirty="0" smtClean="0"/>
          </a:p>
          <a:p>
            <a:endParaRPr lang="en-IE" sz="1900" dirty="0"/>
          </a:p>
          <a:p>
            <a:r>
              <a:rPr lang="en" sz="1900" dirty="0" smtClean="0"/>
              <a:t>King </a:t>
            </a:r>
            <a:r>
              <a:rPr lang="en" sz="1900" dirty="0"/>
              <a:t>David, a vitally important figure to Jews and Christians, praises </a:t>
            </a:r>
            <a:r>
              <a:rPr lang="en" sz="1900" dirty="0" smtClean="0"/>
              <a:t>God</a:t>
            </a:r>
            <a:r>
              <a:rPr lang="en-IE" sz="1900" dirty="0" smtClean="0"/>
              <a:t>.</a:t>
            </a:r>
          </a:p>
          <a:p>
            <a:endParaRPr lang="en-IE" sz="1900" dirty="0">
              <a:sym typeface="Calibri"/>
            </a:endParaRPr>
          </a:p>
          <a:p>
            <a:endParaRPr lang="en-IE" sz="1900" dirty="0" smtClean="0">
              <a:sym typeface="Calibri"/>
            </a:endParaRPr>
          </a:p>
          <a:p>
            <a:r>
              <a:rPr lang="en-IE" sz="1900" b="1" dirty="0" smtClean="0">
                <a:sym typeface="Calibri"/>
              </a:rPr>
              <a:t>2 </a:t>
            </a:r>
            <a:r>
              <a:rPr lang="en-IE" sz="1900" b="1" dirty="0">
                <a:sym typeface="Calibri"/>
              </a:rPr>
              <a:t>Samuel </a:t>
            </a:r>
            <a:r>
              <a:rPr lang="en-IE" sz="1900" b="1" dirty="0" smtClean="0">
                <a:sym typeface="Calibri"/>
              </a:rPr>
              <a:t>22</a:t>
            </a:r>
            <a:endParaRPr lang="en-IE" sz="1900" b="1" dirty="0">
              <a:sym typeface="Calibri"/>
            </a:endParaRPr>
          </a:p>
          <a:p>
            <a:pPr lvl="0">
              <a:spcBef>
                <a:spcPts val="1200"/>
              </a:spcBef>
              <a:buClr>
                <a:schemeClr val="dk1"/>
              </a:buClr>
              <a:buSzPct val="45019"/>
            </a:pPr>
            <a:r>
              <a:rPr lang="en-IE" sz="1900" b="1" dirty="0">
                <a:solidFill>
                  <a:schemeClr val="dk1"/>
                </a:solidFill>
                <a:latin typeface="Calibri"/>
                <a:ea typeface="Calibri"/>
                <a:cs typeface="Calibri"/>
                <a:sym typeface="Calibri"/>
              </a:rPr>
              <a:t>1 </a:t>
            </a:r>
            <a:r>
              <a:rPr lang="en-IE" sz="1900" dirty="0">
                <a:solidFill>
                  <a:schemeClr val="dk1"/>
                </a:solidFill>
                <a:latin typeface="Calibri"/>
                <a:ea typeface="Calibri"/>
                <a:cs typeface="Calibri"/>
                <a:sym typeface="Calibri"/>
              </a:rPr>
              <a:t>David sang to the Lord the words of this song when the Lord delivered him from the hand of all his enemies and from the hand of </a:t>
            </a:r>
            <a:r>
              <a:rPr lang="en-IE" sz="1900" dirty="0" smtClean="0">
                <a:solidFill>
                  <a:schemeClr val="dk1"/>
                </a:solidFill>
                <a:latin typeface="Calibri"/>
                <a:ea typeface="Calibri"/>
                <a:cs typeface="Calibri"/>
                <a:sym typeface="Calibri"/>
              </a:rPr>
              <a:t>Saul.</a:t>
            </a:r>
          </a:p>
          <a:p>
            <a:pPr lvl="0">
              <a:spcBef>
                <a:spcPts val="1200"/>
              </a:spcBef>
              <a:buClr>
                <a:schemeClr val="dk1"/>
              </a:buClr>
              <a:buSzPct val="45019"/>
            </a:pPr>
            <a:r>
              <a:rPr lang="en-IE" sz="1900" b="1" dirty="0" smtClean="0">
                <a:solidFill>
                  <a:schemeClr val="dk1"/>
                </a:solidFill>
                <a:latin typeface="Calibri"/>
                <a:ea typeface="Calibri"/>
                <a:cs typeface="Calibri"/>
                <a:sym typeface="Calibri"/>
              </a:rPr>
              <a:t>2 </a:t>
            </a:r>
            <a:r>
              <a:rPr lang="en-IE" sz="1900" dirty="0">
                <a:solidFill>
                  <a:schemeClr val="dk1"/>
                </a:solidFill>
                <a:latin typeface="Calibri"/>
                <a:ea typeface="Calibri"/>
                <a:cs typeface="Calibri"/>
                <a:sym typeface="Calibri"/>
              </a:rPr>
              <a:t>He said</a:t>
            </a:r>
            <a:r>
              <a:rPr lang="en-IE" sz="1900" dirty="0" smtClean="0">
                <a:solidFill>
                  <a:schemeClr val="dk1"/>
                </a:solidFill>
                <a:latin typeface="Calibri"/>
                <a:ea typeface="Calibri"/>
                <a:cs typeface="Calibri"/>
                <a:sym typeface="Calibri"/>
              </a:rPr>
              <a:t>: ‘The </a:t>
            </a:r>
            <a:r>
              <a:rPr lang="en-IE" sz="1900" dirty="0">
                <a:solidFill>
                  <a:schemeClr val="dk1"/>
                </a:solidFill>
                <a:latin typeface="Calibri"/>
                <a:ea typeface="Calibri"/>
                <a:cs typeface="Calibri"/>
                <a:sym typeface="Calibri"/>
              </a:rPr>
              <a:t>Lord is my rock, my fortress and my </a:t>
            </a:r>
            <a:r>
              <a:rPr lang="en-IE" sz="1900" dirty="0" smtClean="0">
                <a:solidFill>
                  <a:schemeClr val="dk1"/>
                </a:solidFill>
                <a:latin typeface="Calibri"/>
                <a:ea typeface="Calibri"/>
                <a:cs typeface="Calibri"/>
                <a:sym typeface="Calibri"/>
              </a:rPr>
              <a:t>deliverer;</a:t>
            </a:r>
          </a:p>
          <a:p>
            <a:pPr lvl="0">
              <a:spcBef>
                <a:spcPts val="1200"/>
              </a:spcBef>
              <a:buClr>
                <a:schemeClr val="dk1"/>
              </a:buClr>
              <a:buSzPct val="45019"/>
            </a:pPr>
            <a:r>
              <a:rPr lang="en-IE" sz="1900" b="1" dirty="0" smtClean="0">
                <a:solidFill>
                  <a:schemeClr val="dk1"/>
                </a:solidFill>
                <a:latin typeface="Calibri"/>
                <a:ea typeface="Calibri"/>
                <a:cs typeface="Calibri"/>
                <a:sym typeface="Calibri"/>
              </a:rPr>
              <a:t>3 </a:t>
            </a:r>
            <a:r>
              <a:rPr lang="en-IE" sz="1900" dirty="0" smtClean="0">
                <a:solidFill>
                  <a:schemeClr val="dk1"/>
                </a:solidFill>
                <a:latin typeface="Calibri"/>
                <a:ea typeface="Calibri"/>
                <a:cs typeface="Calibri"/>
                <a:sym typeface="Calibri"/>
              </a:rPr>
              <a:t>my </a:t>
            </a:r>
            <a:r>
              <a:rPr lang="en-IE" sz="1900" dirty="0">
                <a:solidFill>
                  <a:schemeClr val="dk1"/>
                </a:solidFill>
                <a:latin typeface="Calibri"/>
                <a:ea typeface="Calibri"/>
                <a:cs typeface="Calibri"/>
                <a:sym typeface="Calibri"/>
              </a:rPr>
              <a:t>God is my rock, in whom I take </a:t>
            </a:r>
            <a:r>
              <a:rPr lang="en-IE" sz="1900" dirty="0" smtClean="0">
                <a:solidFill>
                  <a:schemeClr val="dk1"/>
                </a:solidFill>
                <a:latin typeface="Calibri"/>
                <a:ea typeface="Calibri"/>
                <a:cs typeface="Calibri"/>
                <a:sym typeface="Calibri"/>
              </a:rPr>
              <a:t>refuge, my </a:t>
            </a:r>
            <a:r>
              <a:rPr lang="en-IE" sz="1900" dirty="0">
                <a:solidFill>
                  <a:schemeClr val="dk1"/>
                </a:solidFill>
                <a:latin typeface="Calibri"/>
                <a:ea typeface="Calibri"/>
                <a:cs typeface="Calibri"/>
                <a:sym typeface="Calibri"/>
              </a:rPr>
              <a:t>shield and the power that saves </a:t>
            </a:r>
            <a:r>
              <a:rPr lang="en-IE" sz="1900" dirty="0" smtClean="0">
                <a:solidFill>
                  <a:schemeClr val="dk1"/>
                </a:solidFill>
                <a:latin typeface="Calibri"/>
                <a:ea typeface="Calibri"/>
                <a:cs typeface="Calibri"/>
                <a:sym typeface="Calibri"/>
              </a:rPr>
              <a:t>me. </a:t>
            </a:r>
          </a:p>
          <a:p>
            <a:pPr lvl="0">
              <a:spcBef>
                <a:spcPts val="1200"/>
              </a:spcBef>
              <a:buClr>
                <a:schemeClr val="dk1"/>
              </a:buClr>
              <a:buSzPct val="45019"/>
            </a:pPr>
            <a:r>
              <a:rPr lang="en-IE" sz="1900" dirty="0" smtClean="0">
                <a:solidFill>
                  <a:schemeClr val="dk1"/>
                </a:solidFill>
                <a:latin typeface="Calibri"/>
                <a:ea typeface="Calibri"/>
                <a:cs typeface="Calibri"/>
                <a:sym typeface="Calibri"/>
              </a:rPr>
              <a:t>He </a:t>
            </a:r>
            <a:r>
              <a:rPr lang="en-IE" sz="1900" dirty="0">
                <a:solidFill>
                  <a:schemeClr val="dk1"/>
                </a:solidFill>
                <a:latin typeface="Calibri"/>
                <a:ea typeface="Calibri"/>
                <a:cs typeface="Calibri"/>
                <a:sym typeface="Calibri"/>
              </a:rPr>
              <a:t>is my stronghold, my refuge and my saviour—  from violent people you save </a:t>
            </a:r>
            <a:r>
              <a:rPr lang="en-IE" sz="1900" dirty="0" smtClean="0">
                <a:solidFill>
                  <a:schemeClr val="dk1"/>
                </a:solidFill>
                <a:latin typeface="Calibri"/>
                <a:ea typeface="Calibri"/>
                <a:cs typeface="Calibri"/>
                <a:sym typeface="Calibri"/>
              </a:rPr>
              <a:t>me.’</a:t>
            </a:r>
          </a:p>
          <a:p>
            <a:pPr lvl="0">
              <a:spcBef>
                <a:spcPts val="1200"/>
              </a:spcBef>
              <a:buClr>
                <a:schemeClr val="dk1"/>
              </a:buClr>
              <a:buSzPct val="45019"/>
            </a:pPr>
            <a:r>
              <a:rPr lang="en-IE" sz="1900" b="1" dirty="0" smtClean="0">
                <a:solidFill>
                  <a:schemeClr val="dk1"/>
                </a:solidFill>
                <a:latin typeface="Calibri"/>
                <a:ea typeface="Calibri"/>
                <a:cs typeface="Calibri"/>
                <a:sym typeface="Calibri"/>
              </a:rPr>
              <a:t>4 ‘</a:t>
            </a:r>
            <a:r>
              <a:rPr lang="en-IE" sz="1900" dirty="0" smtClean="0">
                <a:solidFill>
                  <a:schemeClr val="dk1"/>
                </a:solidFill>
                <a:latin typeface="Calibri"/>
                <a:ea typeface="Calibri"/>
                <a:cs typeface="Calibri"/>
                <a:sym typeface="Calibri"/>
              </a:rPr>
              <a:t>I </a:t>
            </a:r>
            <a:r>
              <a:rPr lang="en-IE" sz="1900" dirty="0">
                <a:solidFill>
                  <a:schemeClr val="dk1"/>
                </a:solidFill>
                <a:latin typeface="Calibri"/>
                <a:ea typeface="Calibri"/>
                <a:cs typeface="Calibri"/>
                <a:sym typeface="Calibri"/>
              </a:rPr>
              <a:t>called to the Lord, who is worthy of praise</a:t>
            </a:r>
            <a:r>
              <a:rPr lang="en-IE" sz="1900" dirty="0" smtClean="0">
                <a:solidFill>
                  <a:schemeClr val="dk1"/>
                </a:solidFill>
                <a:latin typeface="Calibri"/>
                <a:ea typeface="Calibri"/>
                <a:cs typeface="Calibri"/>
                <a:sym typeface="Calibri"/>
              </a:rPr>
              <a:t>, </a:t>
            </a:r>
            <a:r>
              <a:rPr lang="en-IE" sz="1900" dirty="0">
                <a:solidFill>
                  <a:schemeClr val="dk1"/>
                </a:solidFill>
                <a:latin typeface="Calibri"/>
                <a:ea typeface="Calibri"/>
                <a:cs typeface="Calibri"/>
                <a:sym typeface="Calibri"/>
              </a:rPr>
              <a:t>and have been saved from my enemies</a:t>
            </a:r>
            <a:r>
              <a:rPr lang="en-IE" sz="1900" dirty="0" smtClean="0">
                <a:solidFill>
                  <a:schemeClr val="dk1"/>
                </a:solidFill>
                <a:latin typeface="Calibri"/>
                <a:ea typeface="Calibri"/>
                <a:cs typeface="Calibri"/>
                <a:sym typeface="Calibri"/>
              </a:rPr>
              <a:t>.’</a:t>
            </a:r>
            <a:endParaRPr lang="en-IE" sz="1900" b="1" dirty="0">
              <a:solidFill>
                <a:schemeClr val="dk1"/>
              </a:solidFill>
              <a:latin typeface="Calibri"/>
              <a:ea typeface="Calibri"/>
              <a:cs typeface="Calibri"/>
              <a:sym typeface="Calibri"/>
            </a:endParaRPr>
          </a:p>
          <a:p>
            <a:pPr marL="139700" lvl="0">
              <a:spcBef>
                <a:spcPts val="1100"/>
              </a:spcBef>
              <a:spcAft>
                <a:spcPts val="1100"/>
              </a:spcAft>
              <a:buClr>
                <a:schemeClr val="dk1"/>
              </a:buClr>
              <a:buSzPts val="1100"/>
            </a:pPr>
            <a:endParaRPr lang="en-US" sz="1900" dirty="0">
              <a:latin typeface="Calibri"/>
              <a:ea typeface="Calibri"/>
              <a:cs typeface="Calibri"/>
              <a:sym typeface="Calibri"/>
            </a:endParaRPr>
          </a:p>
          <a:p>
            <a:pPr marL="0" lvl="0" indent="0" algn="l" rtl="0">
              <a:spcBef>
                <a:spcPts val="0"/>
              </a:spcBef>
              <a:spcAft>
                <a:spcPts val="0"/>
              </a:spcAft>
              <a:buNone/>
            </a:pPr>
            <a:endParaRPr sz="1900" dirty="0"/>
          </a:p>
          <a:p>
            <a:pPr marL="0" lvl="0" indent="0" algn="l" rtl="0">
              <a:spcBef>
                <a:spcPts val="0"/>
              </a:spcBef>
              <a:spcAft>
                <a:spcPts val="0"/>
              </a:spcAft>
              <a:buNone/>
            </a:pPr>
            <a:endParaRPr sz="1900" dirty="0"/>
          </a:p>
          <a:p>
            <a:pPr marL="0" lvl="0" indent="0" algn="l" rtl="0">
              <a:spcBef>
                <a:spcPts val="0"/>
              </a:spcBef>
              <a:spcAft>
                <a:spcPts val="0"/>
              </a:spcAft>
              <a:buNone/>
            </a:pPr>
            <a:endParaRPr sz="1900" dirty="0"/>
          </a:p>
          <a:p>
            <a:pPr marL="0" lvl="0" indent="0" algn="l" rtl="0">
              <a:spcBef>
                <a:spcPts val="0"/>
              </a:spcBef>
              <a:spcAft>
                <a:spcPts val="0"/>
              </a:spcAft>
              <a:buNone/>
            </a:pPr>
            <a:endParaRPr sz="1900" dirty="0"/>
          </a:p>
        </p:txBody>
      </p:sp>
    </p:spTree>
    <p:extLst>
      <p:ext uri="{BB962C8B-B14F-4D97-AF65-F5344CB8AC3E}">
        <p14:creationId xmlns:p14="http://schemas.microsoft.com/office/powerpoint/2010/main" val="148833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p:nvPr/>
        </p:nvSpPr>
        <p:spPr>
          <a:xfrm>
            <a:off x="304975" y="127950"/>
            <a:ext cx="4149600" cy="46632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55000" lnSpcReduction="20000"/>
          </a:bodyPr>
          <a:lstStyle/>
          <a:p>
            <a:pPr lvl="0"/>
            <a:r>
              <a:rPr lang="en" sz="3500" b="1" dirty="0"/>
              <a:t>John </a:t>
            </a:r>
            <a:r>
              <a:rPr lang="en" sz="3500" b="1" dirty="0" smtClean="0"/>
              <a:t>10:11</a:t>
            </a:r>
            <a:r>
              <a:rPr lang="en-IE" sz="3500" b="1" dirty="0" smtClean="0"/>
              <a:t>–</a:t>
            </a:r>
            <a:r>
              <a:rPr lang="en" sz="3500" b="1" dirty="0" smtClean="0"/>
              <a:t>15</a:t>
            </a:r>
            <a:endParaRPr lang="en" sz="3500" b="1" dirty="0"/>
          </a:p>
          <a:p>
            <a:pPr lvl="0"/>
            <a:r>
              <a:rPr lang="en" sz="3500" dirty="0"/>
              <a:t>Jesus describes himself using a metaphor that was very easily understood by people of the time</a:t>
            </a:r>
            <a:r>
              <a:rPr lang="en" sz="3500" dirty="0" smtClean="0"/>
              <a:t>.</a:t>
            </a:r>
            <a:endParaRPr lang="en-IE" sz="3500" dirty="0" smtClean="0"/>
          </a:p>
          <a:p>
            <a:pPr lvl="0"/>
            <a:endParaRPr lang="en-IE" sz="3500" dirty="0" smtClean="0"/>
          </a:p>
          <a:p>
            <a:pPr lvl="0"/>
            <a:r>
              <a:rPr lang="en-IE" sz="3500" b="1" dirty="0"/>
              <a:t>John </a:t>
            </a:r>
            <a:r>
              <a:rPr lang="en-IE" sz="3500" b="1" dirty="0" smtClean="0"/>
              <a:t>10:11–15</a:t>
            </a:r>
            <a:endParaRPr lang="en-IE" sz="3500" b="1" dirty="0"/>
          </a:p>
          <a:p>
            <a:pPr lvl="0"/>
            <a:r>
              <a:rPr lang="en-IE" sz="3500" dirty="0" smtClean="0"/>
              <a:t>(New </a:t>
            </a:r>
            <a:r>
              <a:rPr lang="en-IE" sz="3500" dirty="0"/>
              <a:t>International </a:t>
            </a:r>
            <a:r>
              <a:rPr lang="en-IE" sz="3500" dirty="0" smtClean="0"/>
              <a:t>Version)</a:t>
            </a:r>
          </a:p>
          <a:p>
            <a:pPr lvl="0"/>
            <a:endParaRPr lang="en-IE" sz="3500" dirty="0"/>
          </a:p>
          <a:p>
            <a:pPr lvl="0"/>
            <a:r>
              <a:rPr lang="en-IE" sz="3500" b="1" dirty="0"/>
              <a:t>11</a:t>
            </a:r>
            <a:r>
              <a:rPr lang="en-IE" sz="3500" dirty="0"/>
              <a:t> “I am the good shepherd. The good shepherd lays down his life for the sheep. </a:t>
            </a:r>
            <a:r>
              <a:rPr lang="en-IE" sz="3500" b="1" dirty="0"/>
              <a:t>12</a:t>
            </a:r>
            <a:r>
              <a:rPr lang="en-IE" sz="3500" dirty="0"/>
              <a:t> The hired hand is not the shepherd and does not own the sheep. So when he sees the wolf coming, he abandons the sheep and runs away. Then the wolf attacks the flock and scatters it. </a:t>
            </a:r>
            <a:r>
              <a:rPr lang="en-IE" sz="3500" b="1" dirty="0"/>
              <a:t>13</a:t>
            </a:r>
            <a:r>
              <a:rPr lang="en-IE" sz="3500" dirty="0"/>
              <a:t> The man runs away because he is a hired hand and cares nothing for the sheep.</a:t>
            </a:r>
          </a:p>
          <a:p>
            <a:pPr lvl="0"/>
            <a:endParaRPr lang="en-IE" sz="3500" dirty="0"/>
          </a:p>
          <a:p>
            <a:pPr lvl="0"/>
            <a:endParaRPr lang="en-IE" sz="2800" dirty="0"/>
          </a:p>
          <a:p>
            <a:pPr lvl="0"/>
            <a:endParaRPr lang="en" sz="2800" dirty="0"/>
          </a:p>
        </p:txBody>
      </p:sp>
      <p:sp>
        <p:nvSpPr>
          <p:cNvPr id="154" name="Google Shape;154;p25"/>
          <p:cNvSpPr txBox="1"/>
          <p:nvPr/>
        </p:nvSpPr>
        <p:spPr>
          <a:xfrm>
            <a:off x="5070475" y="224106"/>
            <a:ext cx="3854700" cy="45669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rmAutofit/>
          </a:bodyPr>
          <a:lstStyle/>
          <a:p>
            <a:r>
              <a:rPr lang="en-IE" sz="1900" b="1" dirty="0"/>
              <a:t>14</a:t>
            </a:r>
            <a:r>
              <a:rPr lang="en-IE" sz="1900" dirty="0"/>
              <a:t> “I am the good shepherd; I know my sheep and my sheep know </a:t>
            </a:r>
            <a:r>
              <a:rPr lang="en-IE" sz="1900" dirty="0" smtClean="0"/>
              <a:t>me – </a:t>
            </a:r>
            <a:r>
              <a:rPr lang="en-IE" sz="1900" dirty="0"/>
              <a:t>15 just as the Father knows me and I know the </a:t>
            </a:r>
            <a:r>
              <a:rPr lang="en-IE" sz="1900" dirty="0" smtClean="0"/>
              <a:t>Father – and </a:t>
            </a:r>
            <a:r>
              <a:rPr lang="en-IE" sz="1900" dirty="0"/>
              <a:t>I lay down my life for the sheep</a:t>
            </a:r>
            <a:r>
              <a:rPr lang="en-IE" sz="1900" dirty="0" smtClean="0"/>
              <a:t>.</a:t>
            </a:r>
            <a:endParaRPr lang="en-IE" sz="1900" dirty="0"/>
          </a:p>
        </p:txBody>
      </p:sp>
      <p:pic>
        <p:nvPicPr>
          <p:cNvPr id="4" name="Google Shape;173;p28"/>
          <p:cNvPicPr preferRelativeResize="0"/>
          <p:nvPr/>
        </p:nvPicPr>
        <p:blipFill>
          <a:blip r:embed="rId3">
            <a:alphaModFix/>
          </a:blip>
          <a:stretch>
            <a:fillRect/>
          </a:stretch>
        </p:blipFill>
        <p:spPr>
          <a:xfrm>
            <a:off x="5435964" y="2331569"/>
            <a:ext cx="3279250" cy="2459437"/>
          </a:xfrm>
          <a:prstGeom prst="rect">
            <a:avLst/>
          </a:prstGeom>
          <a:noFill/>
          <a:ln>
            <a:noFill/>
          </a:ln>
        </p:spPr>
      </p:pic>
    </p:spTree>
    <p:extLst>
      <p:ext uri="{BB962C8B-B14F-4D97-AF65-F5344CB8AC3E}">
        <p14:creationId xmlns:p14="http://schemas.microsoft.com/office/powerpoint/2010/main" val="179184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p:nvPr/>
        </p:nvSpPr>
        <p:spPr>
          <a:xfrm>
            <a:off x="355950" y="444950"/>
            <a:ext cx="8044500" cy="8010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dirty="0"/>
              <a:t>If we are beings composed of mind body and spirit </a:t>
            </a:r>
            <a:r>
              <a:rPr lang="en-IE" dirty="0" smtClean="0"/>
              <a:t>(</a:t>
            </a:r>
            <a:r>
              <a:rPr lang="en" dirty="0" smtClean="0"/>
              <a:t>or soul</a:t>
            </a:r>
            <a:r>
              <a:rPr lang="en-IE" dirty="0" smtClean="0"/>
              <a:t>)</a:t>
            </a:r>
            <a:r>
              <a:rPr lang="en" dirty="0" smtClean="0"/>
              <a:t>, </a:t>
            </a:r>
            <a:r>
              <a:rPr lang="en" dirty="0"/>
              <a:t>what percentage of </a:t>
            </a:r>
            <a:r>
              <a:rPr lang="en-IE" dirty="0" smtClean="0"/>
              <a:t>your </a:t>
            </a:r>
            <a:r>
              <a:rPr lang="en" dirty="0" smtClean="0"/>
              <a:t>time </a:t>
            </a:r>
            <a:r>
              <a:rPr lang="en" dirty="0"/>
              <a:t>do you think you contribute to taking care of each aspect? </a:t>
            </a:r>
            <a:r>
              <a:rPr lang="en-IE" dirty="0" smtClean="0"/>
              <a:t>(</a:t>
            </a:r>
            <a:r>
              <a:rPr lang="en" dirty="0" smtClean="0"/>
              <a:t>Click </a:t>
            </a:r>
            <a:r>
              <a:rPr lang="en" dirty="0"/>
              <a:t>here for </a:t>
            </a:r>
            <a:r>
              <a:rPr lang="en" u="sng" dirty="0" smtClean="0">
                <a:solidFill>
                  <a:schemeClr val="hlink"/>
                </a:solidFill>
                <a:hlinkClick r:id="rId3"/>
              </a:rPr>
              <a:t>worksheet</a:t>
            </a:r>
            <a:r>
              <a:rPr lang="en-IE" dirty="0" smtClean="0">
                <a:solidFill>
                  <a:schemeClr val="tx1"/>
                </a:solidFill>
              </a:rPr>
              <a:t>)</a:t>
            </a:r>
            <a:endParaRPr dirty="0">
              <a:solidFill>
                <a:schemeClr val="tx1"/>
              </a:solidFill>
            </a:endParaRPr>
          </a:p>
        </p:txBody>
      </p:sp>
      <p:graphicFrame>
        <p:nvGraphicFramePr>
          <p:cNvPr id="160" name="Google Shape;160;p26"/>
          <p:cNvGraphicFramePr/>
          <p:nvPr>
            <p:extLst>
              <p:ext uri="{D42A27DB-BD31-4B8C-83A1-F6EECF244321}">
                <p14:modId xmlns:p14="http://schemas.microsoft.com/office/powerpoint/2010/main" val="104413057"/>
              </p:ext>
            </p:extLst>
          </p:nvPr>
        </p:nvGraphicFramePr>
        <p:xfrm>
          <a:off x="355950" y="1245950"/>
          <a:ext cx="8280625" cy="3337440"/>
        </p:xfrm>
        <a:graphic>
          <a:graphicData uri="http://schemas.openxmlformats.org/drawingml/2006/table">
            <a:tbl>
              <a:tblPr>
                <a:noFill/>
                <a:tableStyleId>{4F7C7C9D-EE30-494F-869A-F78B5D2B5FC3}</a:tableStyleId>
              </a:tblPr>
              <a:tblGrid>
                <a:gridCol w="1656125">
                  <a:extLst>
                    <a:ext uri="{9D8B030D-6E8A-4147-A177-3AD203B41FA5}">
                      <a16:colId xmlns="" xmlns:a16="http://schemas.microsoft.com/office/drawing/2014/main" val="20000"/>
                    </a:ext>
                  </a:extLst>
                </a:gridCol>
                <a:gridCol w="1656125">
                  <a:extLst>
                    <a:ext uri="{9D8B030D-6E8A-4147-A177-3AD203B41FA5}">
                      <a16:colId xmlns="" xmlns:a16="http://schemas.microsoft.com/office/drawing/2014/main" val="20001"/>
                    </a:ext>
                  </a:extLst>
                </a:gridCol>
                <a:gridCol w="1656125">
                  <a:extLst>
                    <a:ext uri="{9D8B030D-6E8A-4147-A177-3AD203B41FA5}">
                      <a16:colId xmlns="" xmlns:a16="http://schemas.microsoft.com/office/drawing/2014/main" val="20002"/>
                    </a:ext>
                  </a:extLst>
                </a:gridCol>
                <a:gridCol w="1656125">
                  <a:extLst>
                    <a:ext uri="{9D8B030D-6E8A-4147-A177-3AD203B41FA5}">
                      <a16:colId xmlns="" xmlns:a16="http://schemas.microsoft.com/office/drawing/2014/main" val="20003"/>
                    </a:ext>
                  </a:extLst>
                </a:gridCol>
                <a:gridCol w="1656125">
                  <a:extLst>
                    <a:ext uri="{9D8B030D-6E8A-4147-A177-3AD203B41FA5}">
                      <a16:colId xmlns="" xmlns:a16="http://schemas.microsoft.com/office/drawing/2014/main" val="20004"/>
                    </a:ext>
                  </a:extLst>
                </a:gridCol>
              </a:tblGrid>
              <a:tr h="1674400">
                <a:tc>
                  <a:txBody>
                    <a:bodyPr/>
                    <a:lstStyle/>
                    <a:p>
                      <a:pPr marL="0" lvl="0" indent="0" algn="l" rtl="0">
                        <a:spcBef>
                          <a:spcPts val="0"/>
                        </a:spcBef>
                        <a:spcAft>
                          <a:spcPts val="0"/>
                        </a:spcAft>
                        <a:buNone/>
                      </a:pPr>
                      <a:r>
                        <a:rPr lang="en-IE" sz="1900" dirty="0" smtClean="0">
                          <a:latin typeface="Calibri"/>
                          <a:ea typeface="Calibri"/>
                          <a:cs typeface="Calibri"/>
                          <a:sym typeface="Calibri"/>
                        </a:rPr>
                        <a:t>Activities</a:t>
                      </a:r>
                      <a:r>
                        <a:rPr lang="en-IE" sz="1900" baseline="0" dirty="0" smtClean="0">
                          <a:latin typeface="Calibri"/>
                          <a:ea typeface="Calibri"/>
                          <a:cs typeface="Calibri"/>
                          <a:sym typeface="Calibri"/>
                        </a:rPr>
                        <a:t> that nurture my</a:t>
                      </a:r>
                      <a:r>
                        <a:rPr lang="mr-IN" sz="1900" baseline="0" dirty="0" smtClean="0">
                          <a:latin typeface="Calibri"/>
                          <a:ea typeface="Calibri"/>
                          <a:cs typeface="Calibri"/>
                          <a:sym typeface="Calibri"/>
                        </a:rPr>
                        <a:t>…</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Calibri"/>
                          <a:ea typeface="Calibri"/>
                          <a:cs typeface="Calibri"/>
                          <a:sym typeface="Calibri"/>
                        </a:rPr>
                        <a:t>Activities which nurture this aspect </a:t>
                      </a:r>
                      <a:r>
                        <a:rPr lang="en-IE" sz="1900" dirty="0" smtClean="0">
                          <a:solidFill>
                            <a:schemeClr val="dk1"/>
                          </a:solidFill>
                          <a:latin typeface="Calibri"/>
                          <a:ea typeface="Calibri"/>
                          <a:cs typeface="Calibri"/>
                          <a:sym typeface="Calibri"/>
                        </a:rPr>
                        <a:t>(</a:t>
                      </a:r>
                      <a:r>
                        <a:rPr lang="en" sz="1900" dirty="0" smtClean="0">
                          <a:solidFill>
                            <a:schemeClr val="dk1"/>
                          </a:solidFill>
                          <a:latin typeface="Calibri"/>
                          <a:ea typeface="Calibri"/>
                          <a:cs typeface="Calibri"/>
                          <a:sym typeface="Calibri"/>
                        </a:rPr>
                        <a:t>give </a:t>
                      </a:r>
                      <a:r>
                        <a:rPr lang="en" sz="1900" dirty="0">
                          <a:solidFill>
                            <a:schemeClr val="dk1"/>
                          </a:solidFill>
                          <a:latin typeface="Calibri"/>
                          <a:ea typeface="Calibri"/>
                          <a:cs typeface="Calibri"/>
                          <a:sym typeface="Calibri"/>
                        </a:rPr>
                        <a:t>examples for </a:t>
                      </a:r>
                      <a:r>
                        <a:rPr lang="en" sz="1900" dirty="0" smtClean="0">
                          <a:solidFill>
                            <a:schemeClr val="dk1"/>
                          </a:solidFill>
                          <a:latin typeface="Calibri"/>
                          <a:ea typeface="Calibri"/>
                          <a:cs typeface="Calibri"/>
                          <a:sym typeface="Calibri"/>
                        </a:rPr>
                        <a:t>yourself</a:t>
                      </a:r>
                      <a:r>
                        <a:rPr lang="en-IE" sz="1900" dirty="0" smtClean="0">
                          <a:solidFill>
                            <a:schemeClr val="dk1"/>
                          </a:solidFill>
                          <a:latin typeface="Calibri"/>
                          <a:ea typeface="Calibri"/>
                          <a:cs typeface="Calibri"/>
                          <a:sym typeface="Calibri"/>
                        </a:rPr>
                        <a:t>)</a:t>
                      </a:r>
                      <a:endParaRPr sz="1900" dirty="0">
                        <a:solidFill>
                          <a:schemeClr val="dk1"/>
                        </a:solidFill>
                        <a:latin typeface="Calibri"/>
                        <a:ea typeface="Calibri"/>
                        <a:cs typeface="Calibri"/>
                        <a:sym typeface="Calibri"/>
                      </a:endParaRPr>
                    </a:p>
                    <a:p>
                      <a:pPr marL="0" lvl="0" indent="0" algn="l" rtl="0">
                        <a:spcBef>
                          <a:spcPts val="0"/>
                        </a:spcBef>
                        <a:spcAft>
                          <a:spcPts val="0"/>
                        </a:spcAft>
                        <a:buNone/>
                      </a:pP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Calibri"/>
                          <a:ea typeface="Calibri"/>
                          <a:cs typeface="Calibri"/>
                          <a:sym typeface="Calibri"/>
                        </a:rPr>
                        <a:t>Activities which nurture this </a:t>
                      </a:r>
                      <a:r>
                        <a:rPr lang="en" sz="1900" dirty="0" smtClean="0">
                          <a:solidFill>
                            <a:schemeClr val="dk1"/>
                          </a:solidFill>
                          <a:latin typeface="Calibri"/>
                          <a:ea typeface="Calibri"/>
                          <a:cs typeface="Calibri"/>
                          <a:sym typeface="Calibri"/>
                        </a:rPr>
                        <a:t>aspect</a:t>
                      </a:r>
                      <a:r>
                        <a:rPr lang="en-IE" sz="1900" baseline="0" dirty="0" smtClean="0">
                          <a:solidFill>
                            <a:schemeClr val="dk1"/>
                          </a:solidFill>
                          <a:latin typeface="Calibri"/>
                          <a:ea typeface="Calibri"/>
                          <a:cs typeface="Calibri"/>
                          <a:sym typeface="Calibri"/>
                        </a:rPr>
                        <a:t> (</a:t>
                      </a:r>
                      <a:r>
                        <a:rPr lang="en" sz="1900" dirty="0" smtClean="0">
                          <a:solidFill>
                            <a:schemeClr val="dk1"/>
                          </a:solidFill>
                          <a:latin typeface="Calibri"/>
                          <a:ea typeface="Calibri"/>
                          <a:cs typeface="Calibri"/>
                          <a:sym typeface="Calibri"/>
                        </a:rPr>
                        <a:t>give </a:t>
                      </a:r>
                      <a:r>
                        <a:rPr lang="en" sz="1900" dirty="0">
                          <a:solidFill>
                            <a:schemeClr val="dk1"/>
                          </a:solidFill>
                          <a:latin typeface="Calibri"/>
                          <a:ea typeface="Calibri"/>
                          <a:cs typeface="Calibri"/>
                          <a:sym typeface="Calibri"/>
                        </a:rPr>
                        <a:t>examples for </a:t>
                      </a:r>
                      <a:r>
                        <a:rPr lang="en" sz="1900" dirty="0" smtClean="0">
                          <a:solidFill>
                            <a:schemeClr val="dk1"/>
                          </a:solidFill>
                          <a:latin typeface="Calibri"/>
                          <a:ea typeface="Calibri"/>
                          <a:cs typeface="Calibri"/>
                          <a:sym typeface="Calibri"/>
                        </a:rPr>
                        <a:t>others</a:t>
                      </a:r>
                      <a:r>
                        <a:rPr lang="en-IE" sz="1900" dirty="0" smtClean="0">
                          <a:solidFill>
                            <a:schemeClr val="dk1"/>
                          </a:solidFill>
                          <a:latin typeface="Calibri"/>
                          <a:ea typeface="Calibri"/>
                          <a:cs typeface="Calibri"/>
                          <a:sym typeface="Calibri"/>
                        </a:rPr>
                        <a:t>)</a:t>
                      </a:r>
                      <a:endParaRPr sz="1900" dirty="0">
                        <a:latin typeface="Calibri"/>
                        <a:ea typeface="Calibri"/>
                        <a:cs typeface="Calibri"/>
                        <a:sym typeface="Calibri"/>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900" dirty="0" smtClean="0">
                          <a:latin typeface="Calibri"/>
                          <a:ea typeface="Calibri"/>
                          <a:cs typeface="Calibri"/>
                          <a:sym typeface="Calibri"/>
                        </a:rPr>
                        <a:t>Percentage</a:t>
                      </a:r>
                      <a:r>
                        <a:rPr lang="en-IE" sz="1900" dirty="0" smtClean="0">
                          <a:latin typeface="Calibri"/>
                          <a:ea typeface="Calibri"/>
                          <a:cs typeface="Calibri"/>
                          <a:sym typeface="Calibri"/>
                        </a:rPr>
                        <a:t> of time</a:t>
                      </a:r>
                      <a:r>
                        <a:rPr lang="en" sz="1900" dirty="0" smtClean="0">
                          <a:latin typeface="Calibri"/>
                          <a:ea typeface="Calibri"/>
                          <a:cs typeface="Calibri"/>
                          <a:sym typeface="Calibri"/>
                        </a:rPr>
                        <a:t> you devote to each</a:t>
                      </a: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900" dirty="0" smtClean="0">
                          <a:latin typeface="Calibri"/>
                          <a:ea typeface="Calibri"/>
                          <a:cs typeface="Calibri"/>
                          <a:sym typeface="Calibri"/>
                        </a:rPr>
                        <a:t>Percentage of </a:t>
                      </a:r>
                      <a:r>
                        <a:rPr lang="en-IE" sz="1900" dirty="0" smtClean="0">
                          <a:latin typeface="Calibri"/>
                          <a:ea typeface="Calibri"/>
                          <a:cs typeface="Calibri"/>
                          <a:sym typeface="Calibri"/>
                        </a:rPr>
                        <a:t>time </a:t>
                      </a:r>
                      <a:r>
                        <a:rPr lang="en" sz="1900" dirty="0" smtClean="0">
                          <a:latin typeface="Calibri"/>
                          <a:ea typeface="Calibri"/>
                          <a:cs typeface="Calibri"/>
                          <a:sym typeface="Calibri"/>
                        </a:rPr>
                        <a:t>you would like to devote to each</a:t>
                      </a:r>
                    </a:p>
                    <a:p>
                      <a:pPr marL="0" lvl="0" indent="0" algn="l" rtl="0">
                        <a:spcBef>
                          <a:spcPts val="0"/>
                        </a:spcBef>
                        <a:spcAft>
                          <a:spcPts val="0"/>
                        </a:spcAft>
                        <a:buNone/>
                      </a:pPr>
                      <a:endParaRPr sz="1900" dirty="0">
                        <a:latin typeface="Calibri"/>
                        <a:ea typeface="Calibri"/>
                        <a:cs typeface="Calibri"/>
                        <a:sym typeface="Calibri"/>
                      </a:endParaRPr>
                    </a:p>
                  </a:txBody>
                  <a:tcPr marL="91425" marR="91425" marT="91425" marB="91425"/>
                </a:tc>
                <a:extLst>
                  <a:ext uri="{0D108BD9-81ED-4DB2-BD59-A6C34878D82A}">
                    <a16:rowId xmlns="" xmlns:a16="http://schemas.microsoft.com/office/drawing/2014/main" val="10000"/>
                  </a:ext>
                </a:extLst>
              </a:tr>
              <a:tr h="453450">
                <a:tc>
                  <a:txBody>
                    <a:bodyPr/>
                    <a:lstStyle/>
                    <a:p>
                      <a:pPr marL="0" lvl="0" indent="0" algn="l" rtl="0">
                        <a:spcBef>
                          <a:spcPts val="0"/>
                        </a:spcBef>
                        <a:spcAft>
                          <a:spcPts val="0"/>
                        </a:spcAft>
                        <a:buNone/>
                      </a:pPr>
                      <a:r>
                        <a:rPr lang="en" sz="1900">
                          <a:latin typeface="Calibri"/>
                          <a:ea typeface="Calibri"/>
                          <a:cs typeface="Calibri"/>
                          <a:sym typeface="Calibri"/>
                        </a:rPr>
                        <a:t>Mind</a:t>
                      </a: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900" dirty="0" smtClean="0">
                          <a:latin typeface="Calibri"/>
                          <a:ea typeface="Calibri"/>
                          <a:cs typeface="Calibri"/>
                          <a:sym typeface="Calibri"/>
                        </a:rPr>
                        <a:t>E</a:t>
                      </a:r>
                      <a:r>
                        <a:rPr lang="en-IE" sz="1900" dirty="0" smtClean="0">
                          <a:latin typeface="Calibri"/>
                          <a:ea typeface="Calibri"/>
                          <a:cs typeface="Calibri"/>
                          <a:sym typeface="Calibri"/>
                        </a:rPr>
                        <a:t>.</a:t>
                      </a:r>
                      <a:r>
                        <a:rPr lang="en" sz="1900" dirty="0" smtClean="0">
                          <a:latin typeface="Calibri"/>
                          <a:ea typeface="Calibri"/>
                          <a:cs typeface="Calibri"/>
                          <a:sym typeface="Calibri"/>
                        </a:rPr>
                        <a:t>g</a:t>
                      </a:r>
                      <a:r>
                        <a:rPr lang="en-IE" sz="1900" dirty="0" smtClean="0">
                          <a:latin typeface="Calibri"/>
                          <a:ea typeface="Calibri"/>
                          <a:cs typeface="Calibri"/>
                          <a:sym typeface="Calibri"/>
                        </a:rPr>
                        <a:t>.</a:t>
                      </a:r>
                      <a:r>
                        <a:rPr lang="en" sz="1900" dirty="0" smtClean="0">
                          <a:latin typeface="Calibri"/>
                          <a:ea typeface="Calibri"/>
                          <a:cs typeface="Calibri"/>
                          <a:sym typeface="Calibri"/>
                        </a:rPr>
                        <a:t> </a:t>
                      </a:r>
                      <a:r>
                        <a:rPr lang="en" sz="1900" dirty="0">
                          <a:latin typeface="Calibri"/>
                          <a:ea typeface="Calibri"/>
                          <a:cs typeface="Calibri"/>
                          <a:sym typeface="Calibri"/>
                        </a:rPr>
                        <a:t>reading</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a:latin typeface="Calibri"/>
                        <a:ea typeface="Calibri"/>
                        <a:cs typeface="Calibri"/>
                        <a:sym typeface="Calibri"/>
                      </a:endParaRPr>
                    </a:p>
                  </a:txBody>
                  <a:tcPr marL="91425" marR="91425" marT="91425" marB="91425"/>
                </a:tc>
                <a:extLst>
                  <a:ext uri="{0D108BD9-81ED-4DB2-BD59-A6C34878D82A}">
                    <a16:rowId xmlns="" xmlns:a16="http://schemas.microsoft.com/office/drawing/2014/main" val="10001"/>
                  </a:ext>
                </a:extLst>
              </a:tr>
              <a:tr h="453450">
                <a:tc>
                  <a:txBody>
                    <a:bodyPr/>
                    <a:lstStyle/>
                    <a:p>
                      <a:pPr marL="0" lvl="0" indent="0" algn="l" rtl="0">
                        <a:spcBef>
                          <a:spcPts val="0"/>
                        </a:spcBef>
                        <a:spcAft>
                          <a:spcPts val="0"/>
                        </a:spcAft>
                        <a:buNone/>
                      </a:pPr>
                      <a:r>
                        <a:rPr lang="en" sz="1900">
                          <a:latin typeface="Calibri"/>
                          <a:ea typeface="Calibri"/>
                          <a:cs typeface="Calibri"/>
                          <a:sym typeface="Calibri"/>
                        </a:rPr>
                        <a:t>Body</a:t>
                      </a: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900" dirty="0" smtClean="0">
                          <a:latin typeface="Calibri"/>
                          <a:ea typeface="Calibri"/>
                          <a:cs typeface="Calibri"/>
                          <a:sym typeface="Calibri"/>
                        </a:rPr>
                        <a:t>E</a:t>
                      </a:r>
                      <a:r>
                        <a:rPr lang="en-IE" sz="1900" dirty="0" smtClean="0">
                          <a:latin typeface="Calibri"/>
                          <a:ea typeface="Calibri"/>
                          <a:cs typeface="Calibri"/>
                          <a:sym typeface="Calibri"/>
                        </a:rPr>
                        <a:t>.</a:t>
                      </a:r>
                      <a:r>
                        <a:rPr lang="en" sz="1900" dirty="0" smtClean="0">
                          <a:latin typeface="Calibri"/>
                          <a:ea typeface="Calibri"/>
                          <a:cs typeface="Calibri"/>
                          <a:sym typeface="Calibri"/>
                        </a:rPr>
                        <a:t>g</a:t>
                      </a:r>
                      <a:r>
                        <a:rPr lang="en-IE" sz="1900" dirty="0" smtClean="0">
                          <a:latin typeface="Calibri"/>
                          <a:ea typeface="Calibri"/>
                          <a:cs typeface="Calibri"/>
                          <a:sym typeface="Calibri"/>
                        </a:rPr>
                        <a:t>.</a:t>
                      </a:r>
                      <a:r>
                        <a:rPr lang="en" sz="1900" dirty="0" smtClean="0">
                          <a:latin typeface="Calibri"/>
                          <a:ea typeface="Calibri"/>
                          <a:cs typeface="Calibri"/>
                          <a:sym typeface="Calibri"/>
                        </a:rPr>
                        <a:t> P</a:t>
                      </a:r>
                      <a:r>
                        <a:rPr lang="en-IE" sz="1900" dirty="0" smtClean="0">
                          <a:latin typeface="Calibri"/>
                          <a:ea typeface="Calibri"/>
                          <a:cs typeface="Calibri"/>
                          <a:sym typeface="Calibri"/>
                        </a:rPr>
                        <a:t>.</a:t>
                      </a:r>
                      <a:r>
                        <a:rPr lang="en" sz="1900" dirty="0" smtClean="0">
                          <a:latin typeface="Calibri"/>
                          <a:ea typeface="Calibri"/>
                          <a:cs typeface="Calibri"/>
                          <a:sym typeface="Calibri"/>
                        </a:rPr>
                        <a:t>E</a:t>
                      </a:r>
                      <a:r>
                        <a:rPr lang="en-IE" sz="1900" dirty="0" smtClean="0">
                          <a:latin typeface="Calibri"/>
                          <a:ea typeface="Calibri"/>
                          <a:cs typeface="Calibri"/>
                          <a:sym typeface="Calibri"/>
                        </a:rPr>
                        <a:t>.</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a:latin typeface="Calibri"/>
                        <a:ea typeface="Calibri"/>
                        <a:cs typeface="Calibri"/>
                        <a:sym typeface="Calibri"/>
                      </a:endParaRPr>
                    </a:p>
                  </a:txBody>
                  <a:tcPr marL="91425" marR="91425" marT="91425" marB="91425"/>
                </a:tc>
                <a:extLst>
                  <a:ext uri="{0D108BD9-81ED-4DB2-BD59-A6C34878D82A}">
                    <a16:rowId xmlns="" xmlns:a16="http://schemas.microsoft.com/office/drawing/2014/main" val="10002"/>
                  </a:ext>
                </a:extLst>
              </a:tr>
              <a:tr h="453450">
                <a:tc>
                  <a:txBody>
                    <a:bodyPr/>
                    <a:lstStyle/>
                    <a:p>
                      <a:pPr marL="0" lvl="0" indent="0" algn="l" rtl="0">
                        <a:spcBef>
                          <a:spcPts val="0"/>
                        </a:spcBef>
                        <a:spcAft>
                          <a:spcPts val="0"/>
                        </a:spcAft>
                        <a:buNone/>
                      </a:pPr>
                      <a:r>
                        <a:rPr lang="en" sz="1900">
                          <a:latin typeface="Calibri"/>
                          <a:ea typeface="Calibri"/>
                          <a:cs typeface="Calibri"/>
                          <a:sym typeface="Calibri"/>
                        </a:rPr>
                        <a:t>Spirit</a:t>
                      </a: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900" dirty="0" smtClean="0">
                          <a:latin typeface="Calibri"/>
                          <a:ea typeface="Calibri"/>
                          <a:cs typeface="Calibri"/>
                          <a:sym typeface="Calibri"/>
                        </a:rPr>
                        <a:t>E</a:t>
                      </a:r>
                      <a:r>
                        <a:rPr lang="en-IE" sz="1900" dirty="0" smtClean="0">
                          <a:latin typeface="Calibri"/>
                          <a:ea typeface="Calibri"/>
                          <a:cs typeface="Calibri"/>
                          <a:sym typeface="Calibri"/>
                        </a:rPr>
                        <a:t>.</a:t>
                      </a:r>
                      <a:r>
                        <a:rPr lang="en" sz="1900" dirty="0" smtClean="0">
                          <a:latin typeface="Calibri"/>
                          <a:ea typeface="Calibri"/>
                          <a:cs typeface="Calibri"/>
                          <a:sym typeface="Calibri"/>
                        </a:rPr>
                        <a:t>g</a:t>
                      </a:r>
                      <a:r>
                        <a:rPr lang="en-IE" sz="1900" dirty="0" smtClean="0">
                          <a:latin typeface="Calibri"/>
                          <a:ea typeface="Calibri"/>
                          <a:cs typeface="Calibri"/>
                          <a:sym typeface="Calibri"/>
                        </a:rPr>
                        <a:t>.</a:t>
                      </a:r>
                      <a:r>
                        <a:rPr lang="en" sz="1900" dirty="0" smtClean="0">
                          <a:latin typeface="Calibri"/>
                          <a:ea typeface="Calibri"/>
                          <a:cs typeface="Calibri"/>
                          <a:sym typeface="Calibri"/>
                        </a:rPr>
                        <a:t> </a:t>
                      </a:r>
                      <a:r>
                        <a:rPr lang="en" sz="1900" dirty="0">
                          <a:latin typeface="Calibri"/>
                          <a:ea typeface="Calibri"/>
                          <a:cs typeface="Calibri"/>
                          <a:sym typeface="Calibri"/>
                        </a:rPr>
                        <a:t>prayer</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900" dirty="0">
                        <a:latin typeface="Calibri"/>
                        <a:ea typeface="Calibri"/>
                        <a:cs typeface="Calibri"/>
                        <a:sym typeface="Calibri"/>
                      </a:endParaRPr>
                    </a:p>
                  </a:txBody>
                  <a:tcPr marL="91425" marR="91425" marT="91425" marB="91425"/>
                </a:tc>
                <a:extLst>
                  <a:ext uri="{0D108BD9-81ED-4DB2-BD59-A6C34878D82A}">
                    <a16:rowId xmlns=""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p:nvPr/>
        </p:nvSpPr>
        <p:spPr>
          <a:xfrm>
            <a:off x="263471" y="373750"/>
            <a:ext cx="8686799" cy="36840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500" b="1" dirty="0" smtClean="0"/>
              <a:t>Credits</a:t>
            </a:r>
            <a:r>
              <a:rPr lang="en" sz="1500" dirty="0" smtClean="0"/>
              <a:t>:</a:t>
            </a:r>
            <a:endParaRPr lang="en-IE" sz="1500" dirty="0" smtClean="0"/>
          </a:p>
          <a:p>
            <a:pPr marL="0" lvl="0" indent="0" algn="l" rtl="0">
              <a:spcBef>
                <a:spcPts val="0"/>
              </a:spcBef>
              <a:spcAft>
                <a:spcPts val="0"/>
              </a:spcAft>
              <a:buNone/>
            </a:pPr>
            <a:endParaRPr lang="en-IE" sz="1500" dirty="0"/>
          </a:p>
          <a:p>
            <a:pPr marL="0" lvl="0" indent="0" algn="l" rtl="0">
              <a:spcBef>
                <a:spcPts val="0"/>
              </a:spcBef>
              <a:spcAft>
                <a:spcPts val="0"/>
              </a:spcAft>
              <a:buNone/>
            </a:pPr>
            <a:r>
              <a:rPr lang="en-IE" dirty="0"/>
              <a:t>Image from The Simpsons, ‘Thank God, It’s Doomsday’</a:t>
            </a:r>
            <a:r>
              <a:rPr lang="en" dirty="0"/>
              <a:t> </a:t>
            </a:r>
            <a:r>
              <a:rPr lang="mr-IN" dirty="0"/>
              <a:t>–</a:t>
            </a:r>
            <a:r>
              <a:rPr lang="en-IE" dirty="0"/>
              <a:t> </a:t>
            </a:r>
            <a:r>
              <a:rPr lang="en" dirty="0"/>
              <a:t>Wikimedia</a:t>
            </a:r>
            <a:r>
              <a:rPr lang="en-IE" dirty="0"/>
              <a:t>.com, </a:t>
            </a:r>
            <a:r>
              <a:rPr lang="en" dirty="0"/>
              <a:t>used </a:t>
            </a:r>
            <a:r>
              <a:rPr lang="en" dirty="0"/>
              <a:t>under fair use </a:t>
            </a:r>
            <a:r>
              <a:rPr lang="en" dirty="0"/>
              <a:t>terms</a:t>
            </a:r>
            <a:r>
              <a:rPr lang="en-IE" dirty="0"/>
              <a:t>.</a:t>
            </a:r>
            <a:endParaRPr dirty="0"/>
          </a:p>
          <a:p>
            <a:pPr marL="0" lvl="0" indent="0" algn="l" rtl="0">
              <a:spcBef>
                <a:spcPts val="0"/>
              </a:spcBef>
              <a:spcAft>
                <a:spcPts val="0"/>
              </a:spcAft>
              <a:buNone/>
            </a:pPr>
            <a:endParaRPr lang="en-IE" sz="1500" dirty="0" smtClean="0"/>
          </a:p>
          <a:p>
            <a:pPr marL="0" lvl="0" indent="0" algn="l" rtl="0">
              <a:spcBef>
                <a:spcPts val="0"/>
              </a:spcBef>
              <a:spcAft>
                <a:spcPts val="0"/>
              </a:spcAft>
              <a:buNone/>
            </a:pPr>
            <a:r>
              <a:rPr lang="en" dirty="0"/>
              <a:t>Diamond </a:t>
            </a:r>
            <a:r>
              <a:rPr lang="en" dirty="0" smtClean="0"/>
              <a:t>Nine</a:t>
            </a:r>
            <a:r>
              <a:rPr lang="en-IE" dirty="0" smtClean="0"/>
              <a:t>:</a:t>
            </a:r>
            <a:r>
              <a:rPr lang="en" dirty="0" smtClean="0"/>
              <a:t> </a:t>
            </a:r>
            <a:r>
              <a:rPr lang="en" dirty="0"/>
              <a:t>JCT Whole School Classroom </a:t>
            </a:r>
            <a:r>
              <a:rPr lang="en" dirty="0" smtClean="0"/>
              <a:t>Strategies</a:t>
            </a:r>
            <a:r>
              <a:rPr lang="en-IE" dirty="0" smtClean="0"/>
              <a:t> – </a:t>
            </a:r>
            <a:r>
              <a:rPr lang="en" dirty="0" smtClean="0"/>
              <a:t>https</a:t>
            </a:r>
            <a:r>
              <a:rPr lang="en" dirty="0"/>
              <a:t>://</a:t>
            </a:r>
            <a:r>
              <a:rPr lang="en" dirty="0"/>
              <a:t>www.jct.ie/wholeschool/classroom_strategies</a:t>
            </a:r>
            <a:r>
              <a:rPr lang="en-IE" dirty="0"/>
              <a:t>.</a:t>
            </a:r>
            <a:endParaRPr dirty="0"/>
          </a:p>
          <a:p>
            <a:pPr marL="0" lvl="0" indent="0" algn="l" rtl="0">
              <a:spcBef>
                <a:spcPts val="0"/>
              </a:spcBef>
              <a:spcAft>
                <a:spcPts val="0"/>
              </a:spcAft>
              <a:buNone/>
            </a:pPr>
            <a:endParaRPr lang="en-IE" sz="1500" dirty="0" smtClean="0"/>
          </a:p>
          <a:p>
            <a:pPr lvl="0"/>
            <a:r>
              <a:rPr lang="en" dirty="0"/>
              <a:t>Walking </a:t>
            </a:r>
            <a:r>
              <a:rPr lang="en" dirty="0"/>
              <a:t>Debate: </a:t>
            </a:r>
            <a:r>
              <a:rPr lang="en" dirty="0"/>
              <a:t>created </a:t>
            </a:r>
            <a:r>
              <a:rPr lang="en" dirty="0"/>
              <a:t>by </a:t>
            </a:r>
            <a:r>
              <a:rPr lang="en" dirty="0" err="1"/>
              <a:t>rawpixel.com</a:t>
            </a:r>
            <a:r>
              <a:rPr lang="en" dirty="0"/>
              <a:t> </a:t>
            </a:r>
            <a:r>
              <a:rPr lang="en-IE" dirty="0"/>
              <a:t>on</a:t>
            </a:r>
            <a:r>
              <a:rPr lang="en" dirty="0"/>
              <a:t> </a:t>
            </a:r>
            <a:r>
              <a:rPr lang="en" dirty="0" smtClean="0"/>
              <a:t>www.freepik.com</a:t>
            </a:r>
            <a:r>
              <a:rPr lang="en-IE" dirty="0" smtClean="0"/>
              <a:t> </a:t>
            </a:r>
            <a:r>
              <a:rPr lang="en-IE" dirty="0"/>
              <a:t>(</a:t>
            </a:r>
            <a:r>
              <a:rPr lang="en" dirty="0"/>
              <a:t>free to use</a:t>
            </a:r>
            <a:r>
              <a:rPr lang="en-IE" dirty="0"/>
              <a:t>)</a:t>
            </a:r>
            <a:r>
              <a:rPr lang="en-IE" dirty="0" smtClean="0"/>
              <a:t>.</a:t>
            </a:r>
            <a:endParaRPr lang="en-IE" dirty="0"/>
          </a:p>
          <a:p>
            <a:pPr marL="0" lvl="0" indent="0" algn="l" rtl="0">
              <a:spcBef>
                <a:spcPts val="0"/>
              </a:spcBef>
              <a:spcAft>
                <a:spcPts val="0"/>
              </a:spcAft>
              <a:buNone/>
            </a:pPr>
            <a:endParaRPr sz="1500" dirty="0"/>
          </a:p>
          <a:p>
            <a:pPr marL="0" lvl="0" indent="0" algn="l" rtl="0">
              <a:spcBef>
                <a:spcPts val="0"/>
              </a:spcBef>
              <a:spcAft>
                <a:spcPts val="0"/>
              </a:spcAft>
              <a:buNone/>
            </a:pPr>
            <a:r>
              <a:rPr lang="en-IE" dirty="0" smtClean="0"/>
              <a:t>Y</a:t>
            </a:r>
            <a:r>
              <a:rPr lang="en" dirty="0" err="1" smtClean="0"/>
              <a:t>oung</a:t>
            </a:r>
            <a:r>
              <a:rPr lang="en" dirty="0" smtClean="0"/>
              <a:t> </a:t>
            </a:r>
            <a:r>
              <a:rPr lang="en-IE" dirty="0"/>
              <a:t>W</a:t>
            </a:r>
            <a:r>
              <a:rPr lang="en" dirty="0" err="1" smtClean="0"/>
              <a:t>oman</a:t>
            </a:r>
            <a:r>
              <a:rPr lang="en" dirty="0" smtClean="0"/>
              <a:t> </a:t>
            </a:r>
            <a:r>
              <a:rPr lang="en-IE" dirty="0" smtClean="0"/>
              <a:t>R</a:t>
            </a:r>
            <a:r>
              <a:rPr lang="en" dirty="0" err="1" smtClean="0"/>
              <a:t>eading</a:t>
            </a:r>
            <a:r>
              <a:rPr lang="en" dirty="0" smtClean="0"/>
              <a:t> </a:t>
            </a:r>
            <a:r>
              <a:rPr lang="en-IE" dirty="0" smtClean="0"/>
              <a:t>B</a:t>
            </a:r>
            <a:r>
              <a:rPr lang="en" dirty="0" err="1" smtClean="0"/>
              <a:t>ible</a:t>
            </a:r>
            <a:r>
              <a:rPr lang="en-IE" dirty="0" smtClean="0"/>
              <a:t>:</a:t>
            </a:r>
            <a:r>
              <a:rPr lang="en" dirty="0" smtClean="0"/>
              <a:t> </a:t>
            </a:r>
            <a:r>
              <a:rPr lang="en" dirty="0"/>
              <a:t>Photo by Dollar Gill on </a:t>
            </a:r>
            <a:r>
              <a:rPr lang="en-IE" dirty="0" err="1" smtClean="0"/>
              <a:t>www.u</a:t>
            </a:r>
            <a:r>
              <a:rPr lang="en" dirty="0" err="1" smtClean="0"/>
              <a:t>nsplash</a:t>
            </a:r>
            <a:r>
              <a:rPr lang="en-IE" dirty="0"/>
              <a:t>.com</a:t>
            </a:r>
            <a:r>
              <a:rPr lang="en" dirty="0"/>
              <a:t> </a:t>
            </a:r>
            <a:r>
              <a:rPr lang="en-IE" dirty="0" smtClean="0"/>
              <a:t>(</a:t>
            </a:r>
            <a:r>
              <a:rPr lang="en" dirty="0" smtClean="0"/>
              <a:t>free </a:t>
            </a:r>
            <a:r>
              <a:rPr lang="en" dirty="0"/>
              <a:t>to </a:t>
            </a:r>
            <a:r>
              <a:rPr lang="en" dirty="0" smtClean="0"/>
              <a:t>use</a:t>
            </a:r>
            <a:r>
              <a:rPr lang="en-IE" dirty="0" smtClean="0"/>
              <a:t>).</a:t>
            </a:r>
            <a:endParaRPr dirty="0"/>
          </a:p>
          <a:p>
            <a:pPr marL="0" lvl="0" indent="0" algn="l" rtl="0">
              <a:spcBef>
                <a:spcPts val="0"/>
              </a:spcBef>
              <a:spcAft>
                <a:spcPts val="0"/>
              </a:spcAft>
              <a:buNone/>
            </a:pPr>
            <a:endParaRPr lang="en-IE" sz="1500" dirty="0" smtClean="0"/>
          </a:p>
          <a:p>
            <a:pPr marL="0" lvl="0" indent="0" algn="l" rtl="0">
              <a:spcBef>
                <a:spcPts val="0"/>
              </a:spcBef>
              <a:spcAft>
                <a:spcPts val="0"/>
              </a:spcAft>
              <a:buNone/>
            </a:pPr>
            <a:r>
              <a:rPr lang="en" dirty="0"/>
              <a:t>Star </a:t>
            </a:r>
            <a:r>
              <a:rPr lang="en" dirty="0"/>
              <a:t>of </a:t>
            </a:r>
            <a:r>
              <a:rPr lang="en" dirty="0" smtClean="0"/>
              <a:t>David</a:t>
            </a:r>
            <a:r>
              <a:rPr lang="en-IE" dirty="0" smtClean="0"/>
              <a:t>:</a:t>
            </a:r>
            <a:r>
              <a:rPr lang="en" dirty="0" smtClean="0"/>
              <a:t> </a:t>
            </a:r>
            <a:r>
              <a:rPr lang="en" dirty="0"/>
              <a:t>Photo </a:t>
            </a:r>
            <a:r>
              <a:rPr lang="en" dirty="0" smtClean="0"/>
              <a:t>by</a:t>
            </a:r>
            <a:r>
              <a:rPr lang="en-IE" dirty="0" smtClean="0"/>
              <a:t> </a:t>
            </a:r>
            <a:r>
              <a:rPr lang="en" dirty="0" smtClean="0"/>
              <a:t>David </a:t>
            </a:r>
            <a:r>
              <a:rPr lang="en" dirty="0"/>
              <a:t>Holifield on</a:t>
            </a:r>
            <a:r>
              <a:rPr lang="en" dirty="0">
                <a:hlinkClick r:id="rId3">
                  <a:extLst>
                    <a:ext uri="{A12FA001-AC4F-418D-AE19-62706E023703}">
                      <ahyp:hlinkClr xmlns="" xmlns:ahyp="http://schemas.microsoft.com/office/drawing/2018/hyperlinkcolor" val="tx"/>
                    </a:ext>
                  </a:extLst>
                </a:hlinkClick>
              </a:rPr>
              <a:t> </a:t>
            </a:r>
            <a:r>
              <a:rPr lang="en" dirty="0" err="1"/>
              <a:t>Unsplash</a:t>
            </a:r>
            <a:r>
              <a:rPr lang="en" dirty="0"/>
              <a:t> </a:t>
            </a:r>
            <a:r>
              <a:rPr lang="en-IE" dirty="0" smtClean="0"/>
              <a:t>(f</a:t>
            </a:r>
            <a:r>
              <a:rPr lang="en" dirty="0" err="1" smtClean="0"/>
              <a:t>ree</a:t>
            </a:r>
            <a:r>
              <a:rPr lang="en" dirty="0" smtClean="0"/>
              <a:t> </a:t>
            </a:r>
            <a:r>
              <a:rPr lang="en" dirty="0"/>
              <a:t>to </a:t>
            </a:r>
            <a:r>
              <a:rPr lang="en" dirty="0" smtClean="0"/>
              <a:t>use</a:t>
            </a:r>
            <a:r>
              <a:rPr lang="en-IE" dirty="0" smtClean="0"/>
              <a:t>).</a:t>
            </a:r>
            <a:endParaRPr lang="en-IE" dirty="0"/>
          </a:p>
          <a:p>
            <a:pPr marL="0" lvl="0" indent="0" algn="l" rtl="0">
              <a:spcBef>
                <a:spcPts val="0"/>
              </a:spcBef>
              <a:spcAft>
                <a:spcPts val="0"/>
              </a:spcAft>
              <a:buNone/>
            </a:pPr>
            <a:endParaRPr sz="1500" dirty="0"/>
          </a:p>
          <a:p>
            <a:pPr marL="0" lvl="0" indent="0" algn="l" rtl="0">
              <a:spcBef>
                <a:spcPts val="0"/>
              </a:spcBef>
              <a:spcAft>
                <a:spcPts val="0"/>
              </a:spcAft>
              <a:buNone/>
            </a:pPr>
            <a:r>
              <a:rPr lang="en" dirty="0"/>
              <a:t>Dialogue </a:t>
            </a:r>
            <a:r>
              <a:rPr lang="en-IE" dirty="0" err="1" smtClean="0"/>
              <a:t>i</a:t>
            </a:r>
            <a:r>
              <a:rPr lang="en" dirty="0" smtClean="0"/>
              <a:t>mage </a:t>
            </a:r>
            <a:r>
              <a:rPr lang="en" dirty="0"/>
              <a:t>on Worksheet of Images of God: </a:t>
            </a:r>
            <a:r>
              <a:rPr lang="en" dirty="0">
                <a:sym typeface="Roboto"/>
              </a:rPr>
              <a:t>Image by </a:t>
            </a:r>
            <a:r>
              <a:rPr lang="en" dirty="0" err="1" smtClean="0"/>
              <a:t>josemiguels</a:t>
            </a:r>
            <a:r>
              <a:rPr lang="en" dirty="0" smtClean="0"/>
              <a:t> </a:t>
            </a:r>
            <a:r>
              <a:rPr lang="en" dirty="0"/>
              <a:t>from </a:t>
            </a:r>
            <a:r>
              <a:rPr lang="en" dirty="0" err="1"/>
              <a:t>Pixabay</a:t>
            </a:r>
            <a:r>
              <a:rPr lang="en" dirty="0"/>
              <a:t> </a:t>
            </a:r>
            <a:r>
              <a:rPr lang="en-IE" dirty="0" smtClean="0"/>
              <a:t>(</a:t>
            </a:r>
            <a:r>
              <a:rPr lang="en" dirty="0" smtClean="0"/>
              <a:t>free </a:t>
            </a:r>
            <a:r>
              <a:rPr lang="en" dirty="0"/>
              <a:t>to </a:t>
            </a:r>
            <a:r>
              <a:rPr lang="en" dirty="0" smtClean="0"/>
              <a:t>use</a:t>
            </a:r>
            <a:r>
              <a:rPr lang="en-IE" dirty="0" smtClean="0"/>
              <a:t>).</a:t>
            </a:r>
            <a:endParaRPr dirty="0"/>
          </a:p>
          <a:p>
            <a:pPr marL="0" lvl="0" indent="0" algn="l" rtl="0">
              <a:spcBef>
                <a:spcPts val="0"/>
              </a:spcBef>
              <a:spcAft>
                <a:spcPts val="0"/>
              </a:spcAft>
              <a:buNone/>
            </a:pPr>
            <a:endParaRPr lang="en-IE" sz="1600" dirty="0" smtClean="0">
              <a:solidFill>
                <a:srgbClr val="191B26"/>
              </a:solidFill>
              <a:highlight>
                <a:srgbClr val="FFFFFF"/>
              </a:highlight>
            </a:endParaRPr>
          </a:p>
          <a:p>
            <a:pPr marL="0" lvl="0" indent="0" algn="l" rtl="0">
              <a:spcBef>
                <a:spcPts val="0"/>
              </a:spcBef>
              <a:spcAft>
                <a:spcPts val="0"/>
              </a:spcAft>
              <a:buNone/>
            </a:pPr>
            <a:r>
              <a:rPr lang="en" dirty="0"/>
              <a:t>Image </a:t>
            </a:r>
            <a:r>
              <a:rPr lang="en" dirty="0"/>
              <a:t>of </a:t>
            </a:r>
            <a:r>
              <a:rPr lang="en" dirty="0" smtClean="0"/>
              <a:t>Sheep</a:t>
            </a:r>
            <a:r>
              <a:rPr lang="en-IE" dirty="0"/>
              <a:t>:</a:t>
            </a:r>
            <a:r>
              <a:rPr lang="en" dirty="0" smtClean="0"/>
              <a:t> </a:t>
            </a:r>
            <a:r>
              <a:rPr lang="en" dirty="0"/>
              <a:t>Image by </a:t>
            </a:r>
            <a:r>
              <a:rPr lang="en" dirty="0"/>
              <a:t>reetdachfan from </a:t>
            </a:r>
            <a:r>
              <a:rPr lang="en" dirty="0" err="1"/>
              <a:t>Pixabay</a:t>
            </a:r>
            <a:r>
              <a:rPr lang="en" dirty="0"/>
              <a:t> </a:t>
            </a:r>
            <a:r>
              <a:rPr lang="en-IE" dirty="0" smtClean="0"/>
              <a:t>(</a:t>
            </a:r>
            <a:r>
              <a:rPr lang="en" dirty="0" smtClean="0"/>
              <a:t>free </a:t>
            </a:r>
            <a:r>
              <a:rPr lang="en" dirty="0"/>
              <a:t>to </a:t>
            </a:r>
            <a:r>
              <a:rPr lang="en" dirty="0" smtClean="0"/>
              <a:t>use</a:t>
            </a:r>
            <a:r>
              <a:rPr lang="en-IE" dirty="0" smtClean="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3973125" y="554950"/>
            <a:ext cx="5090100" cy="3957300"/>
          </a:xfrm>
          <a:prstGeom prst="rect">
            <a:avLst/>
          </a:prstGeom>
        </p:spPr>
        <p:txBody>
          <a:bodyPr spcFirstLastPara="1" wrap="square" lIns="91425" tIns="91425" rIns="91425" bIns="91425" anchor="t" anchorCtr="0">
            <a:normAutofit/>
          </a:bodyPr>
          <a:lstStyle/>
          <a:p>
            <a:pPr marL="182880" lvl="0" indent="0" algn="l" rtl="0">
              <a:spcBef>
                <a:spcPts val="0"/>
              </a:spcBef>
              <a:spcAft>
                <a:spcPts val="0"/>
              </a:spcAft>
              <a:buNone/>
            </a:pPr>
            <a:r>
              <a:rPr lang="en" sz="3600" dirty="0">
                <a:solidFill>
                  <a:srgbClr val="000000"/>
                </a:solidFill>
              </a:rPr>
              <a:t>Students will explore images of God and evaluate how much time they spend dedicated to spiritual </a:t>
            </a:r>
            <a:r>
              <a:rPr lang="en" sz="3600" dirty="0" smtClean="0">
                <a:solidFill>
                  <a:srgbClr val="000000"/>
                </a:solidFill>
              </a:rPr>
              <a:t>matters</a:t>
            </a:r>
            <a:r>
              <a:rPr lang="en-IE" sz="3600" dirty="0" smtClean="0">
                <a:solidFill>
                  <a:srgbClr val="000000"/>
                </a:solidFill>
              </a:rPr>
              <a:t>.</a:t>
            </a:r>
            <a:endParaRPr sz="3600" dirty="0"/>
          </a:p>
        </p:txBody>
      </p:sp>
      <p:sp>
        <p:nvSpPr>
          <p:cNvPr id="62" name="Google Shape;62;p14"/>
          <p:cNvSpPr/>
          <p:nvPr/>
        </p:nvSpPr>
        <p:spPr>
          <a:xfrm flipH="1">
            <a:off x="254641" y="738550"/>
            <a:ext cx="3911400" cy="2802600"/>
          </a:xfrm>
          <a:prstGeom prst="wedgeEllipseCallout">
            <a:avLst>
              <a:gd name="adj1" fmla="val -22465"/>
              <a:gd name="adj2" fmla="val 61949"/>
            </a:avLst>
          </a:prstGeom>
          <a:solidFill>
            <a:srgbClr val="00FFFF"/>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D966"/>
              </a:highlight>
            </a:endParaRPr>
          </a:p>
        </p:txBody>
      </p:sp>
      <p:sp>
        <p:nvSpPr>
          <p:cNvPr id="63" name="Google Shape;63;p14"/>
          <p:cNvSpPr txBox="1"/>
          <p:nvPr/>
        </p:nvSpPr>
        <p:spPr>
          <a:xfrm>
            <a:off x="804732" y="1015749"/>
            <a:ext cx="3418800" cy="20451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dirty="0">
                <a:latin typeface="Lobster"/>
                <a:ea typeface="Lobster"/>
                <a:cs typeface="Lobster"/>
                <a:sym typeface="Lobster"/>
              </a:rPr>
              <a:t>Learning </a:t>
            </a:r>
            <a:r>
              <a:rPr lang="en-IE" sz="6000" dirty="0" err="1" smtClean="0">
                <a:latin typeface="Lobster"/>
                <a:ea typeface="Lobster"/>
                <a:cs typeface="Lobster"/>
                <a:sym typeface="Lobster"/>
              </a:rPr>
              <a:t>I</a:t>
            </a:r>
            <a:r>
              <a:rPr lang="en" sz="6000" dirty="0" err="1" smtClean="0">
                <a:latin typeface="Lobster"/>
                <a:ea typeface="Lobster"/>
                <a:cs typeface="Lobster"/>
                <a:sym typeface="Lobster"/>
              </a:rPr>
              <a:t>ntention</a:t>
            </a:r>
            <a:r>
              <a:rPr lang="en-IE" sz="6000" dirty="0" smtClean="0">
                <a:latin typeface="Lobster"/>
                <a:ea typeface="Lobster"/>
                <a:cs typeface="Lobster"/>
                <a:sym typeface="Lobster"/>
              </a:rPr>
              <a:t>:</a:t>
            </a:r>
            <a:r>
              <a:rPr lang="en" sz="6000" dirty="0" smtClean="0">
                <a:latin typeface="Lobster"/>
                <a:ea typeface="Lobster"/>
                <a:cs typeface="Lobster"/>
                <a:sym typeface="Lobster"/>
              </a:rPr>
              <a:t> </a:t>
            </a:r>
            <a:endParaRPr sz="6000" dirty="0">
              <a:latin typeface="Lobster"/>
              <a:ea typeface="Lobster"/>
              <a:cs typeface="Lobster"/>
              <a:sym typeface="Lobster"/>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200250" y="0"/>
            <a:ext cx="4513800" cy="488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t>Success Criteria:</a:t>
            </a:r>
            <a:endParaRPr sz="3000" b="1" dirty="0"/>
          </a:p>
          <a:p>
            <a:pPr marL="0" lvl="0" indent="0" algn="l" rtl="0">
              <a:spcBef>
                <a:spcPts val="0"/>
              </a:spcBef>
              <a:spcAft>
                <a:spcPts val="0"/>
              </a:spcAft>
              <a:buNone/>
            </a:pPr>
            <a:r>
              <a:rPr lang="en" sz="2100" b="1" dirty="0"/>
              <a:t>Students will be able to </a:t>
            </a:r>
            <a:r>
              <a:rPr lang="en" sz="2100" b="1" dirty="0" smtClean="0"/>
              <a:t>identify </a:t>
            </a:r>
            <a:r>
              <a:rPr lang="en" sz="2100" b="1" dirty="0"/>
              <a:t>different examples of images of God from popular culture and biblical </a:t>
            </a:r>
            <a:r>
              <a:rPr lang="en" sz="2100" b="1" dirty="0" smtClean="0"/>
              <a:t>sources</a:t>
            </a:r>
            <a:r>
              <a:rPr lang="en-IE" sz="2100" b="1" dirty="0" smtClean="0"/>
              <a:t>.</a:t>
            </a:r>
          </a:p>
          <a:p>
            <a:pPr marL="0" lvl="0" indent="0" algn="l" rtl="0">
              <a:spcBef>
                <a:spcPts val="0"/>
              </a:spcBef>
              <a:spcAft>
                <a:spcPts val="0"/>
              </a:spcAft>
              <a:buNone/>
            </a:pPr>
            <a:endParaRPr sz="2100" b="1" dirty="0"/>
          </a:p>
          <a:p>
            <a:pPr marL="0" lvl="0" indent="0" algn="l" rtl="0">
              <a:spcBef>
                <a:spcPts val="0"/>
              </a:spcBef>
              <a:spcAft>
                <a:spcPts val="0"/>
              </a:spcAft>
              <a:buNone/>
            </a:pPr>
            <a:r>
              <a:rPr lang="en" sz="2100" b="1" dirty="0"/>
              <a:t>Students will be able to </a:t>
            </a:r>
            <a:r>
              <a:rPr lang="en" sz="2100" b="1" dirty="0" err="1"/>
              <a:t>analyse</a:t>
            </a:r>
            <a:r>
              <a:rPr lang="en" sz="2100" b="1" dirty="0"/>
              <a:t> different images of </a:t>
            </a:r>
            <a:r>
              <a:rPr lang="en" sz="2100" b="1" dirty="0" smtClean="0"/>
              <a:t>God</a:t>
            </a:r>
            <a:r>
              <a:rPr lang="en-IE" sz="2100" b="1" dirty="0" smtClean="0"/>
              <a:t>.</a:t>
            </a:r>
          </a:p>
          <a:p>
            <a:pPr marL="0" lvl="0" indent="0" algn="l" rtl="0">
              <a:spcBef>
                <a:spcPts val="0"/>
              </a:spcBef>
              <a:spcAft>
                <a:spcPts val="0"/>
              </a:spcAft>
              <a:buNone/>
            </a:pPr>
            <a:endParaRPr sz="2100" b="1" dirty="0"/>
          </a:p>
          <a:p>
            <a:r>
              <a:rPr lang="en" sz="2100" b="1" dirty="0"/>
              <a:t>Students will be able to evaluate how much time they they each spend taking care of their mind, body and </a:t>
            </a:r>
            <a:r>
              <a:rPr lang="en" sz="2100" b="1" dirty="0" smtClean="0"/>
              <a:t>spirit.</a:t>
            </a:r>
            <a:endParaRPr sz="2100" b="1" dirty="0"/>
          </a:p>
          <a:p>
            <a:pPr marL="0" lvl="0" indent="0" algn="l" rtl="0">
              <a:spcBef>
                <a:spcPts val="0"/>
              </a:spcBef>
              <a:spcAft>
                <a:spcPts val="0"/>
              </a:spcAft>
              <a:buNone/>
            </a:pPr>
            <a:endParaRPr sz="2100" b="1" dirty="0"/>
          </a:p>
          <a:p>
            <a:pPr marL="0" lvl="0" indent="0" algn="l" rtl="0">
              <a:spcBef>
                <a:spcPts val="0"/>
              </a:spcBef>
              <a:spcAft>
                <a:spcPts val="0"/>
              </a:spcAft>
              <a:buNone/>
            </a:pPr>
            <a:endParaRPr sz="2000" b="1" dirty="0"/>
          </a:p>
        </p:txBody>
      </p:sp>
      <p:sp>
        <p:nvSpPr>
          <p:cNvPr id="70" name="Google Shape;70;p15"/>
          <p:cNvSpPr/>
          <p:nvPr/>
        </p:nvSpPr>
        <p:spPr>
          <a:xfrm>
            <a:off x="5843650" y="844025"/>
            <a:ext cx="3092400" cy="3029400"/>
          </a:xfrm>
          <a:prstGeom prst="flowChartConnector">
            <a:avLst/>
          </a:prstGeom>
          <a:solidFill>
            <a:srgbClr val="0F11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6135550" y="1064975"/>
            <a:ext cx="2508600" cy="2587500"/>
          </a:xfrm>
          <a:prstGeom prst="flowChartConnector">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6411100" y="1407125"/>
            <a:ext cx="1957500" cy="1903200"/>
          </a:xfrm>
          <a:prstGeom prst="ellipse">
            <a:avLst/>
          </a:prstGeom>
          <a:solidFill>
            <a:srgbClr val="0F11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6798100" y="1774925"/>
            <a:ext cx="1183500" cy="1167600"/>
          </a:xfrm>
          <a:prstGeom prst="flowChartConnector">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7082200" y="2058875"/>
            <a:ext cx="615300" cy="599700"/>
          </a:xfrm>
          <a:prstGeom prst="ellipse">
            <a:avLst/>
          </a:prstGeom>
          <a:solidFill>
            <a:srgbClr val="0F11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572000" y="1703975"/>
            <a:ext cx="2792700" cy="1309500"/>
          </a:xfrm>
          <a:prstGeom prst="rightArrow">
            <a:avLst>
              <a:gd name="adj1" fmla="val 50000"/>
              <a:gd name="adj2" fmla="val 50000"/>
            </a:avLst>
          </a:prstGeom>
          <a:solidFill>
            <a:srgbClr val="00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4592000" y="2078450"/>
            <a:ext cx="25086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t>Success Criteria</a:t>
            </a:r>
            <a:endParaRPr sz="2300" b="1" dirty="0"/>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3790650" y="102075"/>
            <a:ext cx="303142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Images of God</a:t>
            </a:r>
            <a:endParaRPr sz="3600" b="1" dirty="0">
              <a:solidFill>
                <a:srgbClr val="46C2D2"/>
              </a:solidFill>
              <a:latin typeface="Caveat"/>
              <a:ea typeface="Caveat"/>
              <a:cs typeface="Caveat"/>
              <a:sym typeface="Caveat"/>
            </a:endParaRPr>
          </a:p>
        </p:txBody>
      </p:sp>
      <p:sp>
        <p:nvSpPr>
          <p:cNvPr id="83" name="Google Shape;83;p16"/>
          <p:cNvSpPr txBox="1"/>
          <p:nvPr/>
        </p:nvSpPr>
        <p:spPr>
          <a:xfrm flipH="1">
            <a:off x="3404435" y="2804037"/>
            <a:ext cx="1309082"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46C2D2"/>
                </a:solidFill>
                <a:latin typeface="Caveat"/>
                <a:ea typeface="Caveat"/>
                <a:cs typeface="Caveat"/>
                <a:sym typeface="Caveat"/>
              </a:rPr>
              <a:t>Faith</a:t>
            </a:r>
            <a:endParaRPr sz="3600" b="1" dirty="0">
              <a:solidFill>
                <a:srgbClr val="46C2D2"/>
              </a:solidFill>
              <a:latin typeface="Caveat"/>
              <a:ea typeface="Caveat"/>
              <a:cs typeface="Caveat"/>
              <a:sym typeface="Caveat"/>
            </a:endParaRPr>
          </a:p>
        </p:txBody>
      </p:sp>
      <p:sp>
        <p:nvSpPr>
          <p:cNvPr id="84" name="Google Shape;84;p16"/>
          <p:cNvSpPr txBox="1"/>
          <p:nvPr/>
        </p:nvSpPr>
        <p:spPr>
          <a:xfrm>
            <a:off x="3914776" y="2015864"/>
            <a:ext cx="2664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God</a:t>
            </a:r>
            <a:endParaRPr sz="3600" b="1" dirty="0">
              <a:solidFill>
                <a:srgbClr val="46C2D2"/>
              </a:solidFill>
              <a:latin typeface="Caveat"/>
              <a:ea typeface="Caveat"/>
              <a:cs typeface="Caveat"/>
              <a:sym typeface="Caveat"/>
            </a:endParaRPr>
          </a:p>
        </p:txBody>
      </p:sp>
      <p:sp>
        <p:nvSpPr>
          <p:cNvPr id="85" name="Google Shape;85;p16"/>
          <p:cNvSpPr txBox="1"/>
          <p:nvPr/>
        </p:nvSpPr>
        <p:spPr>
          <a:xfrm>
            <a:off x="247893" y="1667988"/>
            <a:ext cx="3138079"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Old Testament</a:t>
            </a:r>
            <a:endParaRPr sz="3600" b="1" dirty="0">
              <a:solidFill>
                <a:srgbClr val="46C2D2"/>
              </a:solidFill>
              <a:latin typeface="Caveat"/>
              <a:ea typeface="Caveat"/>
              <a:cs typeface="Caveat"/>
              <a:sym typeface="Caveat"/>
            </a:endParaRPr>
          </a:p>
        </p:txBody>
      </p:sp>
      <p:sp>
        <p:nvSpPr>
          <p:cNvPr id="86" name="Google Shape;86;p16"/>
          <p:cNvSpPr txBox="1"/>
          <p:nvPr/>
        </p:nvSpPr>
        <p:spPr>
          <a:xfrm>
            <a:off x="5543939" y="2571747"/>
            <a:ext cx="1221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Love</a:t>
            </a:r>
            <a:endParaRPr sz="3600" b="1">
              <a:solidFill>
                <a:srgbClr val="46C2D2"/>
              </a:solidFill>
              <a:latin typeface="Caveat"/>
              <a:ea typeface="Caveat"/>
              <a:cs typeface="Caveat"/>
              <a:sym typeface="Caveat"/>
            </a:endParaRPr>
          </a:p>
        </p:txBody>
      </p:sp>
      <p:sp>
        <p:nvSpPr>
          <p:cNvPr id="87" name="Google Shape;87;p16"/>
          <p:cNvSpPr txBox="1"/>
          <p:nvPr/>
        </p:nvSpPr>
        <p:spPr>
          <a:xfrm>
            <a:off x="4527123" y="1305797"/>
            <a:ext cx="1346463"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46C2D2"/>
                </a:solidFill>
                <a:latin typeface="Caveat"/>
                <a:ea typeface="Caveat"/>
                <a:cs typeface="Caveat"/>
                <a:sym typeface="Caveat"/>
              </a:rPr>
              <a:t>Trust</a:t>
            </a:r>
            <a:endParaRPr sz="3600" b="1" dirty="0">
              <a:solidFill>
                <a:srgbClr val="46C2D2"/>
              </a:solidFill>
              <a:latin typeface="Caveat"/>
              <a:ea typeface="Caveat"/>
              <a:cs typeface="Caveat"/>
              <a:sym typeface="Caveat"/>
            </a:endParaRPr>
          </a:p>
        </p:txBody>
      </p:sp>
      <p:sp>
        <p:nvSpPr>
          <p:cNvPr id="88" name="Google Shape;88;p16"/>
          <p:cNvSpPr txBox="1"/>
          <p:nvPr/>
        </p:nvSpPr>
        <p:spPr>
          <a:xfrm>
            <a:off x="788770" y="4321475"/>
            <a:ext cx="23187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Learning</a:t>
            </a:r>
            <a:endParaRPr sz="3600" b="1">
              <a:solidFill>
                <a:srgbClr val="46C2D2"/>
              </a:solidFill>
              <a:latin typeface="Caveat"/>
              <a:ea typeface="Caveat"/>
              <a:cs typeface="Caveat"/>
              <a:sym typeface="Caveat"/>
            </a:endParaRPr>
          </a:p>
        </p:txBody>
      </p:sp>
      <p:sp>
        <p:nvSpPr>
          <p:cNvPr id="89" name="Google Shape;89;p16"/>
          <p:cNvSpPr txBox="1"/>
          <p:nvPr/>
        </p:nvSpPr>
        <p:spPr>
          <a:xfrm>
            <a:off x="3790655" y="3829237"/>
            <a:ext cx="14097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Hope</a:t>
            </a:r>
            <a:endParaRPr sz="3600" b="1">
              <a:solidFill>
                <a:srgbClr val="46C2D2"/>
              </a:solidFill>
              <a:latin typeface="Caveat"/>
              <a:ea typeface="Caveat"/>
              <a:cs typeface="Caveat"/>
              <a:sym typeface="Caveat"/>
            </a:endParaRPr>
          </a:p>
        </p:txBody>
      </p:sp>
      <p:sp>
        <p:nvSpPr>
          <p:cNvPr id="90" name="Google Shape;90;p16"/>
          <p:cNvSpPr txBox="1"/>
          <p:nvPr/>
        </p:nvSpPr>
        <p:spPr>
          <a:xfrm>
            <a:off x="7142075" y="2308568"/>
            <a:ext cx="15636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Father</a:t>
            </a:r>
            <a:endParaRPr sz="3600" dirty="0">
              <a:solidFill>
                <a:srgbClr val="46C2D2"/>
              </a:solidFill>
              <a:latin typeface="Caveat"/>
              <a:ea typeface="Caveat"/>
              <a:cs typeface="Caveat"/>
              <a:sym typeface="Caveat"/>
            </a:endParaRPr>
          </a:p>
        </p:txBody>
      </p:sp>
      <p:sp>
        <p:nvSpPr>
          <p:cNvPr id="91" name="Google Shape;91;p16"/>
          <p:cNvSpPr txBox="1"/>
          <p:nvPr/>
        </p:nvSpPr>
        <p:spPr>
          <a:xfrm>
            <a:off x="6230582" y="758374"/>
            <a:ext cx="2682268"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Relationship</a:t>
            </a:r>
            <a:endParaRPr sz="3600" b="1" dirty="0">
              <a:solidFill>
                <a:srgbClr val="46C2D2"/>
              </a:solidFill>
              <a:latin typeface="Caveat"/>
              <a:ea typeface="Caveat"/>
              <a:cs typeface="Caveat"/>
              <a:sym typeface="Caveat"/>
            </a:endParaRPr>
          </a:p>
        </p:txBody>
      </p:sp>
      <p:sp>
        <p:nvSpPr>
          <p:cNvPr id="92" name="Google Shape;92;p16"/>
          <p:cNvSpPr txBox="1"/>
          <p:nvPr/>
        </p:nvSpPr>
        <p:spPr>
          <a:xfrm>
            <a:off x="5108772" y="4474689"/>
            <a:ext cx="19062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Mother</a:t>
            </a:r>
            <a:endParaRPr sz="3600" b="1">
              <a:solidFill>
                <a:srgbClr val="46C2D2"/>
              </a:solidFill>
              <a:latin typeface="Caveat"/>
              <a:ea typeface="Caveat"/>
              <a:cs typeface="Caveat"/>
              <a:sym typeface="Caveat"/>
            </a:endParaRPr>
          </a:p>
        </p:txBody>
      </p:sp>
      <p:sp>
        <p:nvSpPr>
          <p:cNvPr id="93" name="Google Shape;93;p16"/>
          <p:cNvSpPr txBox="1"/>
          <p:nvPr/>
        </p:nvSpPr>
        <p:spPr>
          <a:xfrm>
            <a:off x="159828" y="3327988"/>
            <a:ext cx="3226144"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46C2D2"/>
                </a:solidFill>
                <a:latin typeface="Caveat"/>
                <a:ea typeface="Caveat"/>
                <a:cs typeface="Caveat"/>
                <a:sym typeface="Caveat"/>
              </a:rPr>
              <a:t>New Testament</a:t>
            </a:r>
            <a:endParaRPr sz="3600" b="1" dirty="0">
              <a:solidFill>
                <a:srgbClr val="46C2D2"/>
              </a:solidFill>
              <a:latin typeface="Caveat"/>
              <a:ea typeface="Caveat"/>
              <a:cs typeface="Caveat"/>
              <a:sym typeface="Caveat"/>
            </a:endParaRPr>
          </a:p>
        </p:txBody>
      </p:sp>
      <p:sp>
        <p:nvSpPr>
          <p:cNvPr id="94" name="Google Shape;94;p16"/>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46C2D2"/>
                </a:solidFill>
              </a:rPr>
              <a:t>4</a:t>
            </a:fld>
            <a:endParaRPr sz="1000">
              <a:solidFill>
                <a:srgbClr val="46C2D2"/>
              </a:solidFill>
            </a:endParaRPr>
          </a:p>
        </p:txBody>
      </p:sp>
      <p:sp>
        <p:nvSpPr>
          <p:cNvPr id="95" name="Google Shape;95;p16"/>
          <p:cNvSpPr txBox="1"/>
          <p:nvPr/>
        </p:nvSpPr>
        <p:spPr>
          <a:xfrm>
            <a:off x="440600" y="314801"/>
            <a:ext cx="2664600" cy="7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smtClean="0">
                <a:solidFill>
                  <a:srgbClr val="0F1111"/>
                </a:solidFill>
              </a:rPr>
              <a:t>K</a:t>
            </a:r>
            <a:r>
              <a:rPr lang="en-IE" sz="3000" b="1" dirty="0" err="1" smtClean="0">
                <a:solidFill>
                  <a:srgbClr val="0F1111"/>
                </a:solidFill>
              </a:rPr>
              <a:t>eywords</a:t>
            </a:r>
            <a:r>
              <a:rPr lang="en-IE" sz="3000" b="1" dirty="0" smtClean="0">
                <a:solidFill>
                  <a:srgbClr val="0F1111"/>
                </a:solidFill>
              </a:rPr>
              <a:t>:</a:t>
            </a:r>
            <a:endParaRPr sz="3000" b="1" dirty="0">
              <a:solidFill>
                <a:srgbClr val="0F1111"/>
              </a:solidFill>
            </a:endParaRPr>
          </a:p>
        </p:txBody>
      </p:sp>
      <p:sp>
        <p:nvSpPr>
          <p:cNvPr id="96" name="Google Shape;96;p16"/>
          <p:cNvSpPr txBox="1"/>
          <p:nvPr/>
        </p:nvSpPr>
        <p:spPr>
          <a:xfrm>
            <a:off x="6455250" y="1614888"/>
            <a:ext cx="2457600" cy="481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SzPts val="688"/>
              <a:buNone/>
            </a:pPr>
            <a:r>
              <a:rPr lang="en" sz="3650" b="1">
                <a:solidFill>
                  <a:srgbClr val="46C2D2"/>
                </a:solidFill>
                <a:latin typeface="Caveat"/>
                <a:ea typeface="Caveat"/>
                <a:cs typeface="Caveat"/>
                <a:sym typeface="Caveat"/>
              </a:rPr>
              <a:t>Fortress</a:t>
            </a:r>
            <a:endParaRPr sz="3650" b="1">
              <a:solidFill>
                <a:srgbClr val="46C2D2"/>
              </a:solidFill>
              <a:latin typeface="Caveat"/>
              <a:ea typeface="Caveat"/>
              <a:cs typeface="Caveat"/>
              <a:sym typeface="Caveat"/>
            </a:endParaRPr>
          </a:p>
        </p:txBody>
      </p:sp>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98" name="Google Shape;98;p16"/>
          <p:cNvSpPr txBox="1"/>
          <p:nvPr/>
        </p:nvSpPr>
        <p:spPr>
          <a:xfrm>
            <a:off x="5530744" y="3541189"/>
            <a:ext cx="3511296" cy="481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SzPts val="688"/>
              <a:buNone/>
            </a:pPr>
            <a:r>
              <a:rPr lang="en" sz="3650" b="1">
                <a:solidFill>
                  <a:srgbClr val="46C2D2"/>
                </a:solidFill>
                <a:latin typeface="Caveat"/>
                <a:ea typeface="Caveat"/>
                <a:cs typeface="Caveat"/>
                <a:sym typeface="Caveat"/>
              </a:rPr>
              <a:t>Good Shepherd</a:t>
            </a:r>
            <a:endParaRPr sz="3650" b="1" dirty="0">
              <a:solidFill>
                <a:srgbClr val="46C2D2"/>
              </a:solidFill>
              <a:latin typeface="Caveat"/>
              <a:ea typeface="Caveat"/>
              <a:cs typeface="Caveat"/>
              <a:sym typeface="Caveat"/>
            </a:endParaRPr>
          </a:p>
        </p:txBody>
      </p:sp>
      <p:sp>
        <p:nvSpPr>
          <p:cNvPr id="99" name="Google Shape;99;p16"/>
          <p:cNvSpPr txBox="1"/>
          <p:nvPr/>
        </p:nvSpPr>
        <p:spPr>
          <a:xfrm>
            <a:off x="2685976" y="1032070"/>
            <a:ext cx="2457600" cy="481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SzPts val="688"/>
              <a:buNone/>
            </a:pPr>
            <a:r>
              <a:rPr lang="en" sz="3650" b="1">
                <a:solidFill>
                  <a:srgbClr val="46C2D2"/>
                </a:solidFill>
                <a:latin typeface="Caveat"/>
                <a:ea typeface="Caveat"/>
                <a:cs typeface="Caveat"/>
                <a:sym typeface="Caveat"/>
              </a:rPr>
              <a:t>Trinity</a:t>
            </a:r>
            <a:endParaRPr sz="3650" b="1">
              <a:solidFill>
                <a:srgbClr val="46C2D2"/>
              </a:solidFill>
              <a:latin typeface="Caveat"/>
              <a:ea typeface="Caveat"/>
              <a:cs typeface="Caveat"/>
              <a:sym typeface="Caveat"/>
            </a:endParaRPr>
          </a:p>
        </p:txBody>
      </p:sp>
      <p:sp>
        <p:nvSpPr>
          <p:cNvPr id="100" name="Google Shape;100;p16"/>
          <p:cNvSpPr txBox="1"/>
          <p:nvPr/>
        </p:nvSpPr>
        <p:spPr>
          <a:xfrm>
            <a:off x="1400425" y="2624263"/>
            <a:ext cx="2457600" cy="481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SzPts val="688"/>
              <a:buNone/>
            </a:pPr>
            <a:r>
              <a:rPr lang="en" sz="3650" b="1">
                <a:solidFill>
                  <a:srgbClr val="46C2D2"/>
                </a:solidFill>
                <a:latin typeface="Caveat"/>
                <a:ea typeface="Caveat"/>
                <a:cs typeface="Caveat"/>
                <a:sym typeface="Caveat"/>
              </a:rPr>
              <a:t>Prayer</a:t>
            </a:r>
            <a:endParaRPr sz="3650" b="1">
              <a:solidFill>
                <a:srgbClr val="46C2D2"/>
              </a:solidFill>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7"/>
          <p:cNvPicPr preferRelativeResize="0"/>
          <p:nvPr/>
        </p:nvPicPr>
        <p:blipFill rotWithShape="1">
          <a:blip r:embed="rId3">
            <a:alphaModFix/>
          </a:blip>
          <a:srcRect l="34452"/>
          <a:stretch/>
        </p:blipFill>
        <p:spPr>
          <a:xfrm>
            <a:off x="603504" y="307563"/>
            <a:ext cx="3968500" cy="4528375"/>
          </a:xfrm>
          <a:prstGeom prst="rect">
            <a:avLst/>
          </a:prstGeom>
          <a:noFill/>
          <a:ln>
            <a:noFill/>
          </a:ln>
        </p:spPr>
      </p:pic>
      <p:sp>
        <p:nvSpPr>
          <p:cNvPr id="106" name="Google Shape;106;p17"/>
          <p:cNvSpPr txBox="1"/>
          <p:nvPr/>
        </p:nvSpPr>
        <p:spPr>
          <a:xfrm>
            <a:off x="5373100" y="525013"/>
            <a:ext cx="3417000" cy="40935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400"/>
              <a:t>Who does this image depict?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Do you know where the image comes from?</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Why does the image not have a face?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8"/>
          <p:cNvPicPr preferRelativeResize="0"/>
          <p:nvPr/>
        </p:nvPicPr>
        <p:blipFill>
          <a:blip r:embed="rId3">
            <a:alphaModFix/>
          </a:blip>
          <a:stretch>
            <a:fillRect/>
          </a:stretch>
        </p:blipFill>
        <p:spPr>
          <a:xfrm>
            <a:off x="152400" y="152400"/>
            <a:ext cx="6411325" cy="4795325"/>
          </a:xfrm>
          <a:prstGeom prst="rect">
            <a:avLst/>
          </a:prstGeom>
          <a:noFill/>
          <a:ln>
            <a:noFill/>
          </a:ln>
        </p:spPr>
      </p:pic>
      <p:sp>
        <p:nvSpPr>
          <p:cNvPr id="112" name="Google Shape;112;p18"/>
          <p:cNvSpPr txBox="1"/>
          <p:nvPr/>
        </p:nvSpPr>
        <p:spPr>
          <a:xfrm>
            <a:off x="6852075" y="249175"/>
            <a:ext cx="2292000" cy="46809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t>The image comes from </a:t>
            </a:r>
            <a:r>
              <a:rPr lang="en" sz="2400" i="1" dirty="0"/>
              <a:t>The </a:t>
            </a:r>
            <a:r>
              <a:rPr lang="en" sz="2400" i="1" dirty="0" smtClean="0"/>
              <a:t>Simpsons</a:t>
            </a:r>
            <a:r>
              <a:rPr lang="en-IE" sz="2400" dirty="0" smtClean="0"/>
              <a:t>.</a:t>
            </a:r>
            <a:r>
              <a:rPr lang="en" sz="2400" i="1" dirty="0" smtClean="0"/>
              <a:t> </a:t>
            </a:r>
            <a:r>
              <a:rPr lang="en-IE" sz="2400" dirty="0" smtClean="0"/>
              <a:t>In </a:t>
            </a:r>
            <a:r>
              <a:rPr lang="en-IE" sz="2400" i="1" dirty="0" smtClean="0"/>
              <a:t>The Simpsons,</a:t>
            </a:r>
            <a:r>
              <a:rPr lang="en" sz="2400" dirty="0" smtClean="0"/>
              <a:t> </a:t>
            </a:r>
            <a:r>
              <a:rPr lang="en" sz="2400" dirty="0"/>
              <a:t>God is always depicted as a </a:t>
            </a:r>
            <a:r>
              <a:rPr lang="en" sz="2400" dirty="0" smtClean="0"/>
              <a:t>tall </a:t>
            </a:r>
            <a:r>
              <a:rPr lang="en" sz="2400" dirty="0"/>
              <a:t>old man with a flowing beard.</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p:nvPr/>
        </p:nvSpPr>
        <p:spPr>
          <a:xfrm>
            <a:off x="320350" y="373750"/>
            <a:ext cx="8596200" cy="2278200"/>
          </a:xfrm>
          <a:prstGeom prst="rect">
            <a:avLst/>
          </a:prstGeom>
          <a:noFill/>
          <a:ln>
            <a:noFill/>
          </a:ln>
        </p:spPr>
        <p:txBody>
          <a:bodyPr spcFirstLastPara="1" wrap="square" lIns="91425" tIns="91425" rIns="91425" bIns="91425" anchor="t" anchorCtr="0">
            <a:noAutofit/>
          </a:bodyPr>
          <a:lstStyle/>
          <a:p>
            <a:pPr lvl="0"/>
            <a:r>
              <a:rPr lang="en" sz="2400" b="1" dirty="0"/>
              <a:t>DIAMOND NINE: </a:t>
            </a:r>
            <a:r>
              <a:rPr lang="en" sz="2400" dirty="0"/>
              <a:t>Where do people get their images of God and religious beliefs from? In pairs or small groups, try to order the following influences in a </a:t>
            </a:r>
            <a:r>
              <a:rPr lang="en-IE" sz="2400" dirty="0" smtClean="0"/>
              <a:t>‘</a:t>
            </a:r>
            <a:r>
              <a:rPr lang="en" sz="2400" dirty="0" smtClean="0"/>
              <a:t>diamond nine</a:t>
            </a:r>
            <a:r>
              <a:rPr lang="en-IE" sz="2400" dirty="0" smtClean="0"/>
              <a:t>’,</a:t>
            </a:r>
            <a:r>
              <a:rPr lang="en" sz="2400" dirty="0" smtClean="0"/>
              <a:t> </a:t>
            </a:r>
            <a:r>
              <a:rPr lang="en-GB" sz="2400" dirty="0"/>
              <a:t>placing the most important at the top and ordering the rest all the way down to lowest</a:t>
            </a:r>
            <a:r>
              <a:rPr lang="en-GB" sz="2400" dirty="0" smtClean="0"/>
              <a:t>.</a:t>
            </a:r>
            <a:endParaRPr sz="2400" dirty="0"/>
          </a:p>
          <a:p>
            <a:pPr marL="0" lvl="0" indent="0" algn="l" rtl="0">
              <a:spcBef>
                <a:spcPts val="0"/>
              </a:spcBef>
              <a:spcAft>
                <a:spcPts val="0"/>
              </a:spcAft>
              <a:buNone/>
            </a:pPr>
            <a:endParaRPr sz="2400" dirty="0"/>
          </a:p>
        </p:txBody>
      </p:sp>
      <p:sp>
        <p:nvSpPr>
          <p:cNvPr id="118" name="Google Shape;118;p19"/>
          <p:cNvSpPr txBox="1"/>
          <p:nvPr/>
        </p:nvSpPr>
        <p:spPr>
          <a:xfrm>
            <a:off x="444950" y="2438275"/>
            <a:ext cx="3862200" cy="2278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smtClean="0"/>
              <a:t>Community</a:t>
            </a:r>
            <a:endParaRPr sz="2400" dirty="0"/>
          </a:p>
          <a:p>
            <a:pPr marL="457200" lvl="0" indent="-381000" algn="l" rtl="0">
              <a:spcBef>
                <a:spcPts val="0"/>
              </a:spcBef>
              <a:spcAft>
                <a:spcPts val="0"/>
              </a:spcAft>
              <a:buSzPts val="2400"/>
              <a:buChar char="●"/>
            </a:pPr>
            <a:r>
              <a:rPr lang="en" sz="2400" dirty="0" smtClean="0"/>
              <a:t>Church</a:t>
            </a:r>
            <a:endParaRPr sz="2400" dirty="0"/>
          </a:p>
          <a:p>
            <a:pPr marL="457200" lvl="0" indent="-381000" algn="l" rtl="0">
              <a:spcBef>
                <a:spcPts val="0"/>
              </a:spcBef>
              <a:spcAft>
                <a:spcPts val="0"/>
              </a:spcAft>
              <a:buSzPts val="2400"/>
              <a:buChar char="●"/>
            </a:pPr>
            <a:r>
              <a:rPr lang="en-IE" sz="2400" dirty="0" smtClean="0"/>
              <a:t>E</a:t>
            </a:r>
            <a:r>
              <a:rPr lang="en" sz="2400" dirty="0" err="1" smtClean="0"/>
              <a:t>xtended</a:t>
            </a:r>
            <a:r>
              <a:rPr lang="en" sz="2400" dirty="0" smtClean="0"/>
              <a:t> family </a:t>
            </a:r>
            <a:r>
              <a:rPr lang="en-IE" sz="2400" dirty="0" smtClean="0"/>
              <a:t>(</a:t>
            </a:r>
            <a:r>
              <a:rPr lang="en" sz="2400" dirty="0" smtClean="0"/>
              <a:t>e</a:t>
            </a:r>
            <a:r>
              <a:rPr lang="en-IE" sz="2400" dirty="0" smtClean="0"/>
              <a:t>.</a:t>
            </a:r>
            <a:r>
              <a:rPr lang="en" sz="2400" dirty="0" smtClean="0"/>
              <a:t>g</a:t>
            </a:r>
            <a:r>
              <a:rPr lang="en-IE" sz="2400" dirty="0" smtClean="0"/>
              <a:t>.</a:t>
            </a:r>
            <a:r>
              <a:rPr lang="en" sz="2400" dirty="0" smtClean="0"/>
              <a:t> grandparents</a:t>
            </a:r>
            <a:r>
              <a:rPr lang="en-IE" sz="2400" dirty="0" smtClean="0"/>
              <a:t>)</a:t>
            </a:r>
            <a:r>
              <a:rPr lang="en" sz="2400" dirty="0" smtClean="0"/>
              <a:t> </a:t>
            </a:r>
            <a:endParaRPr sz="2400" dirty="0"/>
          </a:p>
          <a:p>
            <a:pPr marL="457200" lvl="0" indent="-381000" algn="l" rtl="0">
              <a:spcBef>
                <a:spcPts val="0"/>
              </a:spcBef>
              <a:spcAft>
                <a:spcPts val="0"/>
              </a:spcAft>
              <a:buSzPts val="2400"/>
              <a:buChar char="●"/>
            </a:pPr>
            <a:r>
              <a:rPr lang="en-IE" sz="2400" dirty="0" smtClean="0"/>
              <a:t>F</a:t>
            </a:r>
            <a:r>
              <a:rPr lang="en" sz="2400" dirty="0" err="1" smtClean="0"/>
              <a:t>ilms</a:t>
            </a:r>
            <a:r>
              <a:rPr lang="en" sz="2400" dirty="0" smtClean="0"/>
              <a:t> </a:t>
            </a:r>
            <a:r>
              <a:rPr lang="en" sz="2400" dirty="0"/>
              <a:t>and other traditional media, </a:t>
            </a:r>
            <a:endParaRPr sz="2400" dirty="0"/>
          </a:p>
          <a:p>
            <a:pPr marL="457200" lvl="0" indent="0" algn="l" rtl="0">
              <a:spcBef>
                <a:spcPts val="0"/>
              </a:spcBef>
              <a:spcAft>
                <a:spcPts val="0"/>
              </a:spcAft>
              <a:buNone/>
            </a:pPr>
            <a:endParaRPr sz="2400" dirty="0"/>
          </a:p>
        </p:txBody>
      </p:sp>
      <p:sp>
        <p:nvSpPr>
          <p:cNvPr id="119" name="Google Shape;119;p19"/>
          <p:cNvSpPr txBox="1"/>
          <p:nvPr/>
        </p:nvSpPr>
        <p:spPr>
          <a:xfrm>
            <a:off x="4465225" y="2438275"/>
            <a:ext cx="3862200" cy="2278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smtClean="0"/>
              <a:t>Friends</a:t>
            </a:r>
            <a:endParaRPr sz="2400" dirty="0"/>
          </a:p>
          <a:p>
            <a:pPr marL="457200" lvl="0" indent="-381000" algn="l" rtl="0">
              <a:spcBef>
                <a:spcPts val="0"/>
              </a:spcBef>
              <a:spcAft>
                <a:spcPts val="0"/>
              </a:spcAft>
              <a:buSzPts val="2400"/>
              <a:buChar char="●"/>
            </a:pPr>
            <a:r>
              <a:rPr lang="en-IE" sz="2400" dirty="0" smtClean="0"/>
              <a:t>I</a:t>
            </a:r>
            <a:r>
              <a:rPr lang="en" sz="2400" dirty="0" err="1" smtClean="0"/>
              <a:t>mmediate</a:t>
            </a:r>
            <a:r>
              <a:rPr lang="en" sz="2400" dirty="0" smtClean="0"/>
              <a:t> family</a:t>
            </a:r>
            <a:endParaRPr sz="2400" dirty="0"/>
          </a:p>
          <a:p>
            <a:pPr marL="457200" lvl="0" indent="-381000" algn="l" rtl="0">
              <a:spcBef>
                <a:spcPts val="0"/>
              </a:spcBef>
              <a:spcAft>
                <a:spcPts val="0"/>
              </a:spcAft>
              <a:buSzPts val="2400"/>
              <a:buChar char="●"/>
            </a:pPr>
            <a:r>
              <a:rPr lang="en-IE" sz="2400" dirty="0" smtClean="0"/>
              <a:t>S</a:t>
            </a:r>
            <a:r>
              <a:rPr lang="en" sz="2400" dirty="0" smtClean="0"/>
              <a:t>elf</a:t>
            </a:r>
            <a:endParaRPr sz="2400" dirty="0"/>
          </a:p>
          <a:p>
            <a:pPr marL="457200" lvl="0" indent="-381000" algn="l" rtl="0">
              <a:spcBef>
                <a:spcPts val="0"/>
              </a:spcBef>
              <a:spcAft>
                <a:spcPts val="0"/>
              </a:spcAft>
              <a:buSzPts val="2400"/>
              <a:buChar char="●"/>
            </a:pPr>
            <a:r>
              <a:rPr lang="en-IE" sz="2400" dirty="0" smtClean="0"/>
              <a:t>S</a:t>
            </a:r>
            <a:r>
              <a:rPr lang="en" sz="2400" dirty="0" err="1" smtClean="0"/>
              <a:t>chool</a:t>
            </a:r>
            <a:endParaRPr sz="2400" dirty="0"/>
          </a:p>
          <a:p>
            <a:pPr marL="457200" lvl="0" indent="-381000" algn="l" rtl="0">
              <a:spcBef>
                <a:spcPts val="0"/>
              </a:spcBef>
              <a:spcAft>
                <a:spcPts val="0"/>
              </a:spcAft>
              <a:buSzPts val="2400"/>
              <a:buChar char="●"/>
            </a:pPr>
            <a:r>
              <a:rPr lang="en-IE" sz="2400" dirty="0" smtClean="0"/>
              <a:t>S</a:t>
            </a:r>
            <a:r>
              <a:rPr lang="en" sz="2400" dirty="0" err="1" smtClean="0"/>
              <a:t>ocial</a:t>
            </a:r>
            <a:r>
              <a:rPr lang="en" sz="2400" dirty="0" smtClean="0"/>
              <a:t> </a:t>
            </a:r>
            <a:r>
              <a:rPr lang="en" sz="2400" dirty="0"/>
              <a:t>media</a:t>
            </a:r>
            <a:endParaRPr sz="2400" dirty="0"/>
          </a:p>
          <a:p>
            <a:pPr marL="457200" lvl="0" indent="0" algn="l" rtl="0">
              <a:spcBef>
                <a:spcPts val="0"/>
              </a:spcBef>
              <a:spcAft>
                <a:spcPts val="0"/>
              </a:spcAft>
              <a:buNone/>
            </a:pP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0"/>
          <p:cNvPicPr preferRelativeResize="0"/>
          <p:nvPr/>
        </p:nvPicPr>
        <p:blipFill rotWithShape="1">
          <a:blip r:embed="rId3">
            <a:alphaModFix/>
          </a:blip>
          <a:srcRect t="6747" r="20070" b="14144"/>
          <a:stretch/>
        </p:blipFill>
        <p:spPr>
          <a:xfrm>
            <a:off x="533925" y="249150"/>
            <a:ext cx="6401976" cy="4751975"/>
          </a:xfrm>
          <a:prstGeom prst="rect">
            <a:avLst/>
          </a:prstGeom>
          <a:noFill/>
          <a:ln>
            <a:noFill/>
          </a:ln>
        </p:spPr>
      </p:pic>
      <p:sp>
        <p:nvSpPr>
          <p:cNvPr id="125" name="Google Shape;125;p20"/>
          <p:cNvSpPr txBox="1"/>
          <p:nvPr/>
        </p:nvSpPr>
        <p:spPr>
          <a:xfrm>
            <a:off x="7119025" y="355950"/>
            <a:ext cx="1886700" cy="43605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t>A number of groups could present and explain their answers to the class. (No two diagrams </a:t>
            </a:r>
            <a:r>
              <a:rPr lang="en" sz="1800" dirty="0" smtClean="0"/>
              <a:t>will</a:t>
            </a:r>
            <a:r>
              <a:rPr lang="en-IE" sz="1800" dirty="0" smtClean="0"/>
              <a:t> likely</a:t>
            </a:r>
            <a:r>
              <a:rPr lang="en" sz="1800" dirty="0" smtClean="0"/>
              <a:t> </a:t>
            </a:r>
            <a:r>
              <a:rPr lang="en" sz="1800" dirty="0"/>
              <a:t>be the </a:t>
            </a:r>
            <a:r>
              <a:rPr lang="en" sz="1800" dirty="0" smtClean="0"/>
              <a:t>same.)</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p:nvPr/>
        </p:nvSpPr>
        <p:spPr>
          <a:xfrm>
            <a:off x="3986650" y="338150"/>
            <a:ext cx="4983300" cy="44898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Questionnaire/Walking </a:t>
            </a:r>
            <a:r>
              <a:rPr lang="en" sz="1800" b="1" dirty="0" smtClean="0"/>
              <a:t>Debate</a:t>
            </a:r>
            <a:r>
              <a:rPr lang="en-IE" sz="1800" b="1" dirty="0" smtClean="0"/>
              <a:t>:</a:t>
            </a:r>
            <a:endParaRPr lang="en-IE" sz="1800" b="1" dirty="0"/>
          </a:p>
          <a:p>
            <a:pPr marL="0" lvl="0" indent="0" algn="l" rtl="0">
              <a:spcBef>
                <a:spcPts val="0"/>
              </a:spcBef>
              <a:spcAft>
                <a:spcPts val="0"/>
              </a:spcAft>
              <a:buNone/>
            </a:pPr>
            <a:r>
              <a:rPr lang="en" sz="1800" dirty="0" smtClean="0"/>
              <a:t>Please </a:t>
            </a:r>
            <a:r>
              <a:rPr lang="en" sz="1800" dirty="0"/>
              <a:t>fill in the questionnaire on personal images of God </a:t>
            </a:r>
            <a:r>
              <a:rPr lang="en-IE" sz="1800" dirty="0" smtClean="0"/>
              <a:t>o</a:t>
            </a:r>
            <a:r>
              <a:rPr lang="en" sz="1800" dirty="0" smtClean="0"/>
              <a:t>n </a:t>
            </a:r>
            <a:r>
              <a:rPr lang="en" sz="1800" dirty="0"/>
              <a:t>the next slide/handout.</a:t>
            </a:r>
            <a:endParaRPr sz="1800" dirty="0"/>
          </a:p>
          <a:p>
            <a:pPr marL="0" lvl="0" indent="0" algn="l" rtl="0">
              <a:spcBef>
                <a:spcPts val="0"/>
              </a:spcBef>
              <a:spcAft>
                <a:spcPts val="0"/>
              </a:spcAft>
              <a:buNone/>
            </a:pPr>
            <a:endParaRPr lang="en-IE" sz="1800" dirty="0" smtClean="0"/>
          </a:p>
          <a:p>
            <a:pPr marL="0" lvl="0" indent="0" algn="l" rtl="0">
              <a:spcBef>
                <a:spcPts val="0"/>
              </a:spcBef>
              <a:spcAft>
                <a:spcPts val="0"/>
              </a:spcAft>
              <a:buNone/>
            </a:pPr>
            <a:r>
              <a:rPr lang="en" sz="1800" dirty="0" smtClean="0"/>
              <a:t>If </a:t>
            </a:r>
            <a:r>
              <a:rPr lang="en" sz="1800" dirty="0"/>
              <a:t>space and health regulations permit, do a </a:t>
            </a:r>
            <a:r>
              <a:rPr lang="en-IE" sz="1800" dirty="0" smtClean="0"/>
              <a:t>‘</a:t>
            </a:r>
            <a:r>
              <a:rPr lang="en" sz="1800" dirty="0" smtClean="0"/>
              <a:t>walking debate</a:t>
            </a:r>
            <a:r>
              <a:rPr lang="en-IE" sz="1800" dirty="0" smtClean="0"/>
              <a:t>’,</a:t>
            </a:r>
            <a:r>
              <a:rPr lang="en" sz="1800" dirty="0" smtClean="0"/>
              <a:t> </a:t>
            </a:r>
            <a:r>
              <a:rPr lang="en" sz="1800" dirty="0"/>
              <a:t>where one end of the classroom represents complete agreement, the middle is neutral or </a:t>
            </a:r>
            <a:r>
              <a:rPr lang="en-IE" sz="1800" dirty="0" smtClean="0"/>
              <a:t>‘</a:t>
            </a:r>
            <a:r>
              <a:rPr lang="en" sz="1800" dirty="0" smtClean="0"/>
              <a:t>don’t know</a:t>
            </a:r>
            <a:r>
              <a:rPr lang="en-IE" sz="1800" dirty="0" smtClean="0"/>
              <a:t>’</a:t>
            </a:r>
            <a:r>
              <a:rPr lang="en" sz="1800" dirty="0" smtClean="0"/>
              <a:t> </a:t>
            </a:r>
            <a:r>
              <a:rPr lang="en" sz="1800" dirty="0"/>
              <a:t>territory and the other end is complete disagreement. Students should take up a position along the line </a:t>
            </a:r>
            <a:r>
              <a:rPr lang="en-IE" sz="1800" dirty="0" smtClean="0"/>
              <a:t>that</a:t>
            </a:r>
            <a:r>
              <a:rPr lang="en" sz="1800" dirty="0" smtClean="0"/>
              <a:t> </a:t>
            </a:r>
            <a:r>
              <a:rPr lang="en" sz="1800" dirty="0"/>
              <a:t>corresponds with what they believe about each statement.</a:t>
            </a:r>
            <a:endParaRPr sz="1800" dirty="0"/>
          </a:p>
          <a:p>
            <a:pPr marL="0" lvl="0" indent="0" algn="l" rtl="0">
              <a:spcBef>
                <a:spcPts val="0"/>
              </a:spcBef>
              <a:spcAft>
                <a:spcPts val="0"/>
              </a:spcAft>
              <a:buNone/>
            </a:pPr>
            <a:endParaRPr lang="en-IE" sz="1800" dirty="0" smtClean="0"/>
          </a:p>
          <a:p>
            <a:pPr marL="0" lvl="0" indent="0" algn="l" rtl="0">
              <a:spcBef>
                <a:spcPts val="0"/>
              </a:spcBef>
              <a:spcAft>
                <a:spcPts val="0"/>
              </a:spcAft>
              <a:buNone/>
            </a:pPr>
            <a:r>
              <a:rPr lang="en" sz="1800" dirty="0" smtClean="0"/>
              <a:t>Students </a:t>
            </a:r>
            <a:r>
              <a:rPr lang="en" sz="1800" dirty="0"/>
              <a:t>could volunteer other images of God and others could take up positions along the line in agreement or disagreement.</a:t>
            </a:r>
            <a:endParaRPr sz="1800" dirty="0"/>
          </a:p>
          <a:p>
            <a:pPr marL="0" lvl="0" indent="0" algn="l" rtl="0">
              <a:spcBef>
                <a:spcPts val="0"/>
              </a:spcBef>
              <a:spcAft>
                <a:spcPts val="0"/>
              </a:spcAft>
              <a:buNone/>
            </a:pPr>
            <a:endParaRPr dirty="0"/>
          </a:p>
        </p:txBody>
      </p:sp>
      <p:pic>
        <p:nvPicPr>
          <p:cNvPr id="131" name="Google Shape;131;p21"/>
          <p:cNvPicPr preferRelativeResize="0"/>
          <p:nvPr/>
        </p:nvPicPr>
        <p:blipFill rotWithShape="1">
          <a:blip r:embed="rId3">
            <a:alphaModFix/>
          </a:blip>
          <a:srcRect l="43649" t="4971" b="5925"/>
          <a:stretch/>
        </p:blipFill>
        <p:spPr>
          <a:xfrm>
            <a:off x="427125" y="622863"/>
            <a:ext cx="3328148" cy="382647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1115</Words>
  <Application>Microsoft Macintosh PowerPoint</Application>
  <PresentationFormat>On-screen Show (16:9)</PresentationFormat>
  <Paragraphs>148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Caveat</vt:lpstr>
      <vt:lpstr>Lobster</vt:lpstr>
      <vt:lpstr>Roboto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O'Donovan</dc:creator>
  <cp:lastModifiedBy>Microsoft Office User</cp:lastModifiedBy>
  <cp:revision>13</cp:revision>
  <dcterms:modified xsi:type="dcterms:W3CDTF">2021-11-25T11:31:00Z</dcterms:modified>
</cp:coreProperties>
</file>