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7" r:id="rId6"/>
    <p:sldId id="259" r:id="rId7"/>
    <p:sldId id="260" r:id="rId8"/>
    <p:sldId id="261" r:id="rId9"/>
    <p:sldId id="262" r:id="rId10"/>
    <p:sldId id="264" r:id="rId11"/>
    <p:sldId id="265" r:id="rId12"/>
    <p:sldId id="266" r:id="rId13"/>
    <p:sldId id="268" r:id="rId14"/>
    <p:sldId id="271" r:id="rId15"/>
    <p:sldId id="272" r:id="rId16"/>
    <p:sldId id="273" r:id="rId17"/>
    <p:sldId id="270"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3BDB5-04C5-4509-832D-D65CBB857E1C}"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D5B0D0AB-8C74-44C6-B213-21520D836285}">
      <dgm:prSet/>
      <dgm:spPr/>
      <dgm:t>
        <a:bodyPr/>
        <a:lstStyle/>
        <a:p>
          <a:r>
            <a:rPr lang="en-IE"/>
            <a:t>Remembering</a:t>
          </a:r>
          <a:endParaRPr lang="en-US"/>
        </a:p>
      </dgm:t>
    </dgm:pt>
    <dgm:pt modelId="{20421FC1-95BC-49C0-B7A0-8C0E73592B18}" type="parTrans" cxnId="{87DCEB5E-394B-4CC3-9748-C421774983B8}">
      <dgm:prSet/>
      <dgm:spPr/>
      <dgm:t>
        <a:bodyPr/>
        <a:lstStyle/>
        <a:p>
          <a:endParaRPr lang="en-US"/>
        </a:p>
      </dgm:t>
    </dgm:pt>
    <dgm:pt modelId="{34DD6921-E011-41B3-8A25-A0F4D5A0D78C}" type="sibTrans" cxnId="{87DCEB5E-394B-4CC3-9748-C421774983B8}">
      <dgm:prSet/>
      <dgm:spPr/>
      <dgm:t>
        <a:bodyPr/>
        <a:lstStyle/>
        <a:p>
          <a:endParaRPr lang="en-US"/>
        </a:p>
      </dgm:t>
    </dgm:pt>
    <dgm:pt modelId="{EAF12C49-BDED-4A91-B232-F64A31D4776D}">
      <dgm:prSet/>
      <dgm:spPr/>
      <dgm:t>
        <a:bodyPr/>
        <a:lstStyle/>
        <a:p>
          <a:r>
            <a:rPr lang="en-IE"/>
            <a:t>Frontline workers</a:t>
          </a:r>
          <a:endParaRPr lang="en-US"/>
        </a:p>
      </dgm:t>
    </dgm:pt>
    <dgm:pt modelId="{C79E12B6-8522-427F-96D1-42487B9B9E1E}" type="parTrans" cxnId="{257B6029-9845-4168-9A9B-121581D4C944}">
      <dgm:prSet/>
      <dgm:spPr/>
      <dgm:t>
        <a:bodyPr/>
        <a:lstStyle/>
        <a:p>
          <a:endParaRPr lang="en-US"/>
        </a:p>
      </dgm:t>
    </dgm:pt>
    <dgm:pt modelId="{FF0F7CB0-0FFC-4E35-AAEC-9CBCFDF38746}" type="sibTrans" cxnId="{257B6029-9845-4168-9A9B-121581D4C944}">
      <dgm:prSet/>
      <dgm:spPr/>
      <dgm:t>
        <a:bodyPr/>
        <a:lstStyle/>
        <a:p>
          <a:endParaRPr lang="en-US"/>
        </a:p>
      </dgm:t>
    </dgm:pt>
    <dgm:pt modelId="{BC3514EC-42B3-49E0-8049-C91A303FA99C}">
      <dgm:prSet/>
      <dgm:spPr/>
      <dgm:t>
        <a:bodyPr/>
        <a:lstStyle/>
        <a:p>
          <a:r>
            <a:rPr lang="en-IE"/>
            <a:t>Hope</a:t>
          </a:r>
          <a:endParaRPr lang="en-US"/>
        </a:p>
      </dgm:t>
    </dgm:pt>
    <dgm:pt modelId="{4C6D05DA-7DB9-43D6-A4CC-4431106A44E4}" type="parTrans" cxnId="{3DC9518D-3B9E-4F63-914F-660C4CCEE468}">
      <dgm:prSet/>
      <dgm:spPr/>
      <dgm:t>
        <a:bodyPr/>
        <a:lstStyle/>
        <a:p>
          <a:endParaRPr lang="en-US"/>
        </a:p>
      </dgm:t>
    </dgm:pt>
    <dgm:pt modelId="{E03AFC68-7DE5-45D0-A4E8-F92CCD4EE85E}" type="sibTrans" cxnId="{3DC9518D-3B9E-4F63-914F-660C4CCEE468}">
      <dgm:prSet/>
      <dgm:spPr/>
      <dgm:t>
        <a:bodyPr/>
        <a:lstStyle/>
        <a:p>
          <a:endParaRPr lang="en-US"/>
        </a:p>
      </dgm:t>
    </dgm:pt>
    <dgm:pt modelId="{22DA6AFA-6A10-4A7C-A4C4-BD89ED425F28}">
      <dgm:prSet/>
      <dgm:spPr/>
      <dgm:t>
        <a:bodyPr/>
        <a:lstStyle/>
        <a:p>
          <a:r>
            <a:rPr lang="en-IE"/>
            <a:t>Vision</a:t>
          </a:r>
          <a:endParaRPr lang="en-US"/>
        </a:p>
      </dgm:t>
    </dgm:pt>
    <dgm:pt modelId="{6BA6CD43-B09F-4ADC-AFFA-283EBB2E022F}" type="parTrans" cxnId="{ED8C05ED-D29A-41B8-BBA7-104215157721}">
      <dgm:prSet/>
      <dgm:spPr/>
      <dgm:t>
        <a:bodyPr/>
        <a:lstStyle/>
        <a:p>
          <a:endParaRPr lang="en-US"/>
        </a:p>
      </dgm:t>
    </dgm:pt>
    <dgm:pt modelId="{D39D71AE-025D-41EB-B450-DBCD5CB781BE}" type="sibTrans" cxnId="{ED8C05ED-D29A-41B8-BBA7-104215157721}">
      <dgm:prSet/>
      <dgm:spPr/>
      <dgm:t>
        <a:bodyPr/>
        <a:lstStyle/>
        <a:p>
          <a:endParaRPr lang="en-US"/>
        </a:p>
      </dgm:t>
    </dgm:pt>
    <dgm:pt modelId="{65082DE3-DF3E-4C15-910D-E4BD147A8172}">
      <dgm:prSet/>
      <dgm:spPr/>
      <dgm:t>
        <a:bodyPr/>
        <a:lstStyle/>
        <a:p>
          <a:r>
            <a:rPr lang="en-IE"/>
            <a:t>Connection</a:t>
          </a:r>
          <a:endParaRPr lang="en-US"/>
        </a:p>
      </dgm:t>
    </dgm:pt>
    <dgm:pt modelId="{88E7F468-BF98-4CB8-AD9D-17DB3F18C081}" type="parTrans" cxnId="{3400511C-CD96-45B0-9CB6-F958499DE782}">
      <dgm:prSet/>
      <dgm:spPr/>
      <dgm:t>
        <a:bodyPr/>
        <a:lstStyle/>
        <a:p>
          <a:endParaRPr lang="en-US"/>
        </a:p>
      </dgm:t>
    </dgm:pt>
    <dgm:pt modelId="{0D3D012F-EE43-4D0E-A9F2-1FE5D48D212E}" type="sibTrans" cxnId="{3400511C-CD96-45B0-9CB6-F958499DE782}">
      <dgm:prSet/>
      <dgm:spPr/>
      <dgm:t>
        <a:bodyPr/>
        <a:lstStyle/>
        <a:p>
          <a:endParaRPr lang="en-US"/>
        </a:p>
      </dgm:t>
    </dgm:pt>
    <dgm:pt modelId="{11608EC9-2EA0-4670-B2ED-82CA84611429}">
      <dgm:prSet/>
      <dgm:spPr/>
      <dgm:t>
        <a:bodyPr/>
        <a:lstStyle/>
        <a:p>
          <a:r>
            <a:rPr lang="en-IE"/>
            <a:t>Paschal Candle</a:t>
          </a:r>
          <a:endParaRPr lang="en-US"/>
        </a:p>
      </dgm:t>
    </dgm:pt>
    <dgm:pt modelId="{6794535F-8437-42A7-9AFA-C582216E4822}" type="parTrans" cxnId="{803B99A6-A87F-4A52-B8CF-24626BCF61AF}">
      <dgm:prSet/>
      <dgm:spPr/>
      <dgm:t>
        <a:bodyPr/>
        <a:lstStyle/>
        <a:p>
          <a:endParaRPr lang="en-US"/>
        </a:p>
      </dgm:t>
    </dgm:pt>
    <dgm:pt modelId="{FEA61DBC-F731-4D6E-8DFC-611D172907B3}" type="sibTrans" cxnId="{803B99A6-A87F-4A52-B8CF-24626BCF61AF}">
      <dgm:prSet/>
      <dgm:spPr/>
      <dgm:t>
        <a:bodyPr/>
        <a:lstStyle/>
        <a:p>
          <a:endParaRPr lang="en-US"/>
        </a:p>
      </dgm:t>
    </dgm:pt>
    <dgm:pt modelId="{C643BE6F-0135-454B-8DCC-9910EF0E4A22}">
      <dgm:prSet/>
      <dgm:spPr/>
      <dgm:t>
        <a:bodyPr/>
        <a:lstStyle/>
        <a:p>
          <a:r>
            <a:rPr lang="en-IE"/>
            <a:t>Solidarity</a:t>
          </a:r>
          <a:endParaRPr lang="en-US"/>
        </a:p>
      </dgm:t>
    </dgm:pt>
    <dgm:pt modelId="{28A6E496-2195-4AA0-9F8F-4F4507A8364A}" type="parTrans" cxnId="{BB4E5795-C63B-4CA9-9643-35C737F39EA1}">
      <dgm:prSet/>
      <dgm:spPr/>
      <dgm:t>
        <a:bodyPr/>
        <a:lstStyle/>
        <a:p>
          <a:endParaRPr lang="en-US"/>
        </a:p>
      </dgm:t>
    </dgm:pt>
    <dgm:pt modelId="{379138DE-1F58-4F65-8192-869E65B6BB1F}" type="sibTrans" cxnId="{BB4E5795-C63B-4CA9-9643-35C737F39EA1}">
      <dgm:prSet/>
      <dgm:spPr/>
      <dgm:t>
        <a:bodyPr/>
        <a:lstStyle/>
        <a:p>
          <a:endParaRPr lang="en-US"/>
        </a:p>
      </dgm:t>
    </dgm:pt>
    <dgm:pt modelId="{AFB0357A-6855-4D87-8D24-1C7F9B4EAA9F}" type="pres">
      <dgm:prSet presAssocID="{8E43BDB5-04C5-4509-832D-D65CBB857E1C}" presName="linear" presStyleCnt="0">
        <dgm:presLayoutVars>
          <dgm:animLvl val="lvl"/>
          <dgm:resizeHandles val="exact"/>
        </dgm:presLayoutVars>
      </dgm:prSet>
      <dgm:spPr/>
    </dgm:pt>
    <dgm:pt modelId="{76D6DEA7-A1EF-438C-84B7-FF657F079B95}" type="pres">
      <dgm:prSet presAssocID="{D5B0D0AB-8C74-44C6-B213-21520D836285}" presName="parentText" presStyleLbl="node1" presStyleIdx="0" presStyleCnt="7">
        <dgm:presLayoutVars>
          <dgm:chMax val="0"/>
          <dgm:bulletEnabled val="1"/>
        </dgm:presLayoutVars>
      </dgm:prSet>
      <dgm:spPr/>
    </dgm:pt>
    <dgm:pt modelId="{8D745A13-CCB6-4EF4-99B2-346E7E24D7FE}" type="pres">
      <dgm:prSet presAssocID="{34DD6921-E011-41B3-8A25-A0F4D5A0D78C}" presName="spacer" presStyleCnt="0"/>
      <dgm:spPr/>
    </dgm:pt>
    <dgm:pt modelId="{A0D6C09D-F116-41AB-8039-DBCE87F31DD5}" type="pres">
      <dgm:prSet presAssocID="{EAF12C49-BDED-4A91-B232-F64A31D4776D}" presName="parentText" presStyleLbl="node1" presStyleIdx="1" presStyleCnt="7">
        <dgm:presLayoutVars>
          <dgm:chMax val="0"/>
          <dgm:bulletEnabled val="1"/>
        </dgm:presLayoutVars>
      </dgm:prSet>
      <dgm:spPr/>
    </dgm:pt>
    <dgm:pt modelId="{E5D45B56-CD7D-486C-AB49-FCEC91923C8A}" type="pres">
      <dgm:prSet presAssocID="{FF0F7CB0-0FFC-4E35-AAEC-9CBCFDF38746}" presName="spacer" presStyleCnt="0"/>
      <dgm:spPr/>
    </dgm:pt>
    <dgm:pt modelId="{836E6726-E0EA-4C35-9A5F-814BBB60F16B}" type="pres">
      <dgm:prSet presAssocID="{BC3514EC-42B3-49E0-8049-C91A303FA99C}" presName="parentText" presStyleLbl="node1" presStyleIdx="2" presStyleCnt="7">
        <dgm:presLayoutVars>
          <dgm:chMax val="0"/>
          <dgm:bulletEnabled val="1"/>
        </dgm:presLayoutVars>
      </dgm:prSet>
      <dgm:spPr/>
    </dgm:pt>
    <dgm:pt modelId="{40D8DE5B-6710-40A7-87D0-5E976134EE04}" type="pres">
      <dgm:prSet presAssocID="{E03AFC68-7DE5-45D0-A4E8-F92CCD4EE85E}" presName="spacer" presStyleCnt="0"/>
      <dgm:spPr/>
    </dgm:pt>
    <dgm:pt modelId="{37401746-3F93-48B3-A461-48AB256C7B40}" type="pres">
      <dgm:prSet presAssocID="{22DA6AFA-6A10-4A7C-A4C4-BD89ED425F28}" presName="parentText" presStyleLbl="node1" presStyleIdx="3" presStyleCnt="7">
        <dgm:presLayoutVars>
          <dgm:chMax val="0"/>
          <dgm:bulletEnabled val="1"/>
        </dgm:presLayoutVars>
      </dgm:prSet>
      <dgm:spPr/>
    </dgm:pt>
    <dgm:pt modelId="{C9B445C3-3441-40D9-A780-C3BC66E7F8A0}" type="pres">
      <dgm:prSet presAssocID="{D39D71AE-025D-41EB-B450-DBCD5CB781BE}" presName="spacer" presStyleCnt="0"/>
      <dgm:spPr/>
    </dgm:pt>
    <dgm:pt modelId="{E6BB78ED-6594-413D-824F-9261632D55F4}" type="pres">
      <dgm:prSet presAssocID="{65082DE3-DF3E-4C15-910D-E4BD147A8172}" presName="parentText" presStyleLbl="node1" presStyleIdx="4" presStyleCnt="7">
        <dgm:presLayoutVars>
          <dgm:chMax val="0"/>
          <dgm:bulletEnabled val="1"/>
        </dgm:presLayoutVars>
      </dgm:prSet>
      <dgm:spPr/>
    </dgm:pt>
    <dgm:pt modelId="{A0E553BA-E904-4BC4-A187-22B980A4F62B}" type="pres">
      <dgm:prSet presAssocID="{0D3D012F-EE43-4D0E-A9F2-1FE5D48D212E}" presName="spacer" presStyleCnt="0"/>
      <dgm:spPr/>
    </dgm:pt>
    <dgm:pt modelId="{F984844D-8CD5-4452-9A39-E0320B95F592}" type="pres">
      <dgm:prSet presAssocID="{11608EC9-2EA0-4670-B2ED-82CA84611429}" presName="parentText" presStyleLbl="node1" presStyleIdx="5" presStyleCnt="7">
        <dgm:presLayoutVars>
          <dgm:chMax val="0"/>
          <dgm:bulletEnabled val="1"/>
        </dgm:presLayoutVars>
      </dgm:prSet>
      <dgm:spPr/>
    </dgm:pt>
    <dgm:pt modelId="{BE75D910-466A-4E5D-9CA8-FC5FD527908E}" type="pres">
      <dgm:prSet presAssocID="{FEA61DBC-F731-4D6E-8DFC-611D172907B3}" presName="spacer" presStyleCnt="0"/>
      <dgm:spPr/>
    </dgm:pt>
    <dgm:pt modelId="{DD9AEA88-C9C3-4843-8499-F69065B1BDC1}" type="pres">
      <dgm:prSet presAssocID="{C643BE6F-0135-454B-8DCC-9910EF0E4A22}" presName="parentText" presStyleLbl="node1" presStyleIdx="6" presStyleCnt="7">
        <dgm:presLayoutVars>
          <dgm:chMax val="0"/>
          <dgm:bulletEnabled val="1"/>
        </dgm:presLayoutVars>
      </dgm:prSet>
      <dgm:spPr/>
    </dgm:pt>
  </dgm:ptLst>
  <dgm:cxnLst>
    <dgm:cxn modelId="{3400511C-CD96-45B0-9CB6-F958499DE782}" srcId="{8E43BDB5-04C5-4509-832D-D65CBB857E1C}" destId="{65082DE3-DF3E-4C15-910D-E4BD147A8172}" srcOrd="4" destOrd="0" parTransId="{88E7F468-BF98-4CB8-AD9D-17DB3F18C081}" sibTransId="{0D3D012F-EE43-4D0E-A9F2-1FE5D48D212E}"/>
    <dgm:cxn modelId="{EE432823-27A8-4CD0-AA81-233019FA0F48}" type="presOf" srcId="{11608EC9-2EA0-4670-B2ED-82CA84611429}" destId="{F984844D-8CD5-4452-9A39-E0320B95F592}" srcOrd="0" destOrd="0" presId="urn:microsoft.com/office/officeart/2005/8/layout/vList2"/>
    <dgm:cxn modelId="{257B6029-9845-4168-9A9B-121581D4C944}" srcId="{8E43BDB5-04C5-4509-832D-D65CBB857E1C}" destId="{EAF12C49-BDED-4A91-B232-F64A31D4776D}" srcOrd="1" destOrd="0" parTransId="{C79E12B6-8522-427F-96D1-42487B9B9E1E}" sibTransId="{FF0F7CB0-0FFC-4E35-AAEC-9CBCFDF38746}"/>
    <dgm:cxn modelId="{87DCEB5E-394B-4CC3-9748-C421774983B8}" srcId="{8E43BDB5-04C5-4509-832D-D65CBB857E1C}" destId="{D5B0D0AB-8C74-44C6-B213-21520D836285}" srcOrd="0" destOrd="0" parTransId="{20421FC1-95BC-49C0-B7A0-8C0E73592B18}" sibTransId="{34DD6921-E011-41B3-8A25-A0F4D5A0D78C}"/>
    <dgm:cxn modelId="{78941A4E-82AB-4D50-8862-21C9BAEEA25E}" type="presOf" srcId="{D5B0D0AB-8C74-44C6-B213-21520D836285}" destId="{76D6DEA7-A1EF-438C-84B7-FF657F079B95}" srcOrd="0" destOrd="0" presId="urn:microsoft.com/office/officeart/2005/8/layout/vList2"/>
    <dgm:cxn modelId="{3DC9518D-3B9E-4F63-914F-660C4CCEE468}" srcId="{8E43BDB5-04C5-4509-832D-D65CBB857E1C}" destId="{BC3514EC-42B3-49E0-8049-C91A303FA99C}" srcOrd="2" destOrd="0" parTransId="{4C6D05DA-7DB9-43D6-A4CC-4431106A44E4}" sibTransId="{E03AFC68-7DE5-45D0-A4E8-F92CCD4EE85E}"/>
    <dgm:cxn modelId="{BB4E5795-C63B-4CA9-9643-35C737F39EA1}" srcId="{8E43BDB5-04C5-4509-832D-D65CBB857E1C}" destId="{C643BE6F-0135-454B-8DCC-9910EF0E4A22}" srcOrd="6" destOrd="0" parTransId="{28A6E496-2195-4AA0-9F8F-4F4507A8364A}" sibTransId="{379138DE-1F58-4F65-8192-869E65B6BB1F}"/>
    <dgm:cxn modelId="{6EA6829E-B49C-42BA-93AC-B54683912B9A}" type="presOf" srcId="{22DA6AFA-6A10-4A7C-A4C4-BD89ED425F28}" destId="{37401746-3F93-48B3-A461-48AB256C7B40}" srcOrd="0" destOrd="0" presId="urn:microsoft.com/office/officeart/2005/8/layout/vList2"/>
    <dgm:cxn modelId="{803B99A6-A87F-4A52-B8CF-24626BCF61AF}" srcId="{8E43BDB5-04C5-4509-832D-D65CBB857E1C}" destId="{11608EC9-2EA0-4670-B2ED-82CA84611429}" srcOrd="5" destOrd="0" parTransId="{6794535F-8437-42A7-9AFA-C582216E4822}" sibTransId="{FEA61DBC-F731-4D6E-8DFC-611D172907B3}"/>
    <dgm:cxn modelId="{999D89A8-B42F-4CE6-A83D-EA47C51AA374}" type="presOf" srcId="{C643BE6F-0135-454B-8DCC-9910EF0E4A22}" destId="{DD9AEA88-C9C3-4843-8499-F69065B1BDC1}" srcOrd="0" destOrd="0" presId="urn:microsoft.com/office/officeart/2005/8/layout/vList2"/>
    <dgm:cxn modelId="{EE8205C7-0DA2-474E-860C-18AA58092817}" type="presOf" srcId="{8E43BDB5-04C5-4509-832D-D65CBB857E1C}" destId="{AFB0357A-6855-4D87-8D24-1C7F9B4EAA9F}" srcOrd="0" destOrd="0" presId="urn:microsoft.com/office/officeart/2005/8/layout/vList2"/>
    <dgm:cxn modelId="{723B0AD4-7C8B-4915-9867-A05A2E8A3733}" type="presOf" srcId="{EAF12C49-BDED-4A91-B232-F64A31D4776D}" destId="{A0D6C09D-F116-41AB-8039-DBCE87F31DD5}" srcOrd="0" destOrd="0" presId="urn:microsoft.com/office/officeart/2005/8/layout/vList2"/>
    <dgm:cxn modelId="{CABCACD5-3836-4401-B928-6C83E01EAC1D}" type="presOf" srcId="{BC3514EC-42B3-49E0-8049-C91A303FA99C}" destId="{836E6726-E0EA-4C35-9A5F-814BBB60F16B}" srcOrd="0" destOrd="0" presId="urn:microsoft.com/office/officeart/2005/8/layout/vList2"/>
    <dgm:cxn modelId="{ED8C05ED-D29A-41B8-BBA7-104215157721}" srcId="{8E43BDB5-04C5-4509-832D-D65CBB857E1C}" destId="{22DA6AFA-6A10-4A7C-A4C4-BD89ED425F28}" srcOrd="3" destOrd="0" parTransId="{6BA6CD43-B09F-4ADC-AFFA-283EBB2E022F}" sibTransId="{D39D71AE-025D-41EB-B450-DBCD5CB781BE}"/>
    <dgm:cxn modelId="{48515EEE-B9C8-4FA6-8AD3-C3B16A1B0F97}" type="presOf" srcId="{65082DE3-DF3E-4C15-910D-E4BD147A8172}" destId="{E6BB78ED-6594-413D-824F-9261632D55F4}" srcOrd="0" destOrd="0" presId="urn:microsoft.com/office/officeart/2005/8/layout/vList2"/>
    <dgm:cxn modelId="{3F02DECD-EDEA-45C2-AE7B-E40D867FD51E}" type="presParOf" srcId="{AFB0357A-6855-4D87-8D24-1C7F9B4EAA9F}" destId="{76D6DEA7-A1EF-438C-84B7-FF657F079B95}" srcOrd="0" destOrd="0" presId="urn:microsoft.com/office/officeart/2005/8/layout/vList2"/>
    <dgm:cxn modelId="{A75A6355-9DE9-4AE5-8F49-5DC4985760C8}" type="presParOf" srcId="{AFB0357A-6855-4D87-8D24-1C7F9B4EAA9F}" destId="{8D745A13-CCB6-4EF4-99B2-346E7E24D7FE}" srcOrd="1" destOrd="0" presId="urn:microsoft.com/office/officeart/2005/8/layout/vList2"/>
    <dgm:cxn modelId="{0C77B7CD-4B22-4F4B-9BD7-E665B12ED25A}" type="presParOf" srcId="{AFB0357A-6855-4D87-8D24-1C7F9B4EAA9F}" destId="{A0D6C09D-F116-41AB-8039-DBCE87F31DD5}" srcOrd="2" destOrd="0" presId="urn:microsoft.com/office/officeart/2005/8/layout/vList2"/>
    <dgm:cxn modelId="{E9C861F3-2A13-4060-AF09-6F146E4373AE}" type="presParOf" srcId="{AFB0357A-6855-4D87-8D24-1C7F9B4EAA9F}" destId="{E5D45B56-CD7D-486C-AB49-FCEC91923C8A}" srcOrd="3" destOrd="0" presId="urn:microsoft.com/office/officeart/2005/8/layout/vList2"/>
    <dgm:cxn modelId="{C93077D7-E62C-4A53-AEA5-F1944878CCD4}" type="presParOf" srcId="{AFB0357A-6855-4D87-8D24-1C7F9B4EAA9F}" destId="{836E6726-E0EA-4C35-9A5F-814BBB60F16B}" srcOrd="4" destOrd="0" presId="urn:microsoft.com/office/officeart/2005/8/layout/vList2"/>
    <dgm:cxn modelId="{88CA8215-3C3C-4217-8DA9-BFC9D10EA014}" type="presParOf" srcId="{AFB0357A-6855-4D87-8D24-1C7F9B4EAA9F}" destId="{40D8DE5B-6710-40A7-87D0-5E976134EE04}" srcOrd="5" destOrd="0" presId="urn:microsoft.com/office/officeart/2005/8/layout/vList2"/>
    <dgm:cxn modelId="{2794B1A5-99B4-4441-88B3-80267F0B13F0}" type="presParOf" srcId="{AFB0357A-6855-4D87-8D24-1C7F9B4EAA9F}" destId="{37401746-3F93-48B3-A461-48AB256C7B40}" srcOrd="6" destOrd="0" presId="urn:microsoft.com/office/officeart/2005/8/layout/vList2"/>
    <dgm:cxn modelId="{E43B308C-A526-42C3-8255-AACEC8425EDE}" type="presParOf" srcId="{AFB0357A-6855-4D87-8D24-1C7F9B4EAA9F}" destId="{C9B445C3-3441-40D9-A780-C3BC66E7F8A0}" srcOrd="7" destOrd="0" presId="urn:microsoft.com/office/officeart/2005/8/layout/vList2"/>
    <dgm:cxn modelId="{4396EE9F-4434-4806-A4BA-C0CB51757F8B}" type="presParOf" srcId="{AFB0357A-6855-4D87-8D24-1C7F9B4EAA9F}" destId="{E6BB78ED-6594-413D-824F-9261632D55F4}" srcOrd="8" destOrd="0" presId="urn:microsoft.com/office/officeart/2005/8/layout/vList2"/>
    <dgm:cxn modelId="{9FF13E31-1755-48B3-9BFB-30883591936C}" type="presParOf" srcId="{AFB0357A-6855-4D87-8D24-1C7F9B4EAA9F}" destId="{A0E553BA-E904-4BC4-A187-22B980A4F62B}" srcOrd="9" destOrd="0" presId="urn:microsoft.com/office/officeart/2005/8/layout/vList2"/>
    <dgm:cxn modelId="{6A5FC18F-AA2A-415E-89A4-28C27F0F6355}" type="presParOf" srcId="{AFB0357A-6855-4D87-8D24-1C7F9B4EAA9F}" destId="{F984844D-8CD5-4452-9A39-E0320B95F592}" srcOrd="10" destOrd="0" presId="urn:microsoft.com/office/officeart/2005/8/layout/vList2"/>
    <dgm:cxn modelId="{1DA95E76-D533-4A4D-988E-4847D6EC6639}" type="presParOf" srcId="{AFB0357A-6855-4D87-8D24-1C7F9B4EAA9F}" destId="{BE75D910-466A-4E5D-9CA8-FC5FD527908E}" srcOrd="11" destOrd="0" presId="urn:microsoft.com/office/officeart/2005/8/layout/vList2"/>
    <dgm:cxn modelId="{38CD3842-5240-4AB4-A1AD-101600AB551B}" type="presParOf" srcId="{AFB0357A-6855-4D87-8D24-1C7F9B4EAA9F}" destId="{DD9AEA88-C9C3-4843-8499-F69065B1BDC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6DEA7-A1EF-438C-84B7-FF657F079B95}">
      <dsp:nvSpPr>
        <dsp:cNvPr id="0" name=""/>
        <dsp:cNvSpPr/>
      </dsp:nvSpPr>
      <dsp:spPr>
        <a:xfrm>
          <a:off x="0" y="29641"/>
          <a:ext cx="3438906" cy="4077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Remembering</a:t>
          </a:r>
          <a:endParaRPr lang="en-US" sz="1700" kern="1200"/>
        </a:p>
      </dsp:txBody>
      <dsp:txXfrm>
        <a:off x="19904" y="49545"/>
        <a:ext cx="3399098" cy="367937"/>
      </dsp:txXfrm>
    </dsp:sp>
    <dsp:sp modelId="{A0D6C09D-F116-41AB-8039-DBCE87F31DD5}">
      <dsp:nvSpPr>
        <dsp:cNvPr id="0" name=""/>
        <dsp:cNvSpPr/>
      </dsp:nvSpPr>
      <dsp:spPr>
        <a:xfrm>
          <a:off x="0" y="486346"/>
          <a:ext cx="3438906" cy="40774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Frontline workers</a:t>
          </a:r>
          <a:endParaRPr lang="en-US" sz="1700" kern="1200"/>
        </a:p>
      </dsp:txBody>
      <dsp:txXfrm>
        <a:off x="19904" y="506250"/>
        <a:ext cx="3399098" cy="367937"/>
      </dsp:txXfrm>
    </dsp:sp>
    <dsp:sp modelId="{836E6726-E0EA-4C35-9A5F-814BBB60F16B}">
      <dsp:nvSpPr>
        <dsp:cNvPr id="0" name=""/>
        <dsp:cNvSpPr/>
      </dsp:nvSpPr>
      <dsp:spPr>
        <a:xfrm>
          <a:off x="0" y="943051"/>
          <a:ext cx="3438906" cy="40774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Hope</a:t>
          </a:r>
          <a:endParaRPr lang="en-US" sz="1700" kern="1200"/>
        </a:p>
      </dsp:txBody>
      <dsp:txXfrm>
        <a:off x="19904" y="962955"/>
        <a:ext cx="3399098" cy="367937"/>
      </dsp:txXfrm>
    </dsp:sp>
    <dsp:sp modelId="{37401746-3F93-48B3-A461-48AB256C7B40}">
      <dsp:nvSpPr>
        <dsp:cNvPr id="0" name=""/>
        <dsp:cNvSpPr/>
      </dsp:nvSpPr>
      <dsp:spPr>
        <a:xfrm>
          <a:off x="0" y="1399756"/>
          <a:ext cx="3438906" cy="4077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Vision</a:t>
          </a:r>
          <a:endParaRPr lang="en-US" sz="1700" kern="1200"/>
        </a:p>
      </dsp:txBody>
      <dsp:txXfrm>
        <a:off x="19904" y="1419660"/>
        <a:ext cx="3399098" cy="367937"/>
      </dsp:txXfrm>
    </dsp:sp>
    <dsp:sp modelId="{E6BB78ED-6594-413D-824F-9261632D55F4}">
      <dsp:nvSpPr>
        <dsp:cNvPr id="0" name=""/>
        <dsp:cNvSpPr/>
      </dsp:nvSpPr>
      <dsp:spPr>
        <a:xfrm>
          <a:off x="0" y="1856461"/>
          <a:ext cx="3438906" cy="40774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Connection</a:t>
          </a:r>
          <a:endParaRPr lang="en-US" sz="1700" kern="1200"/>
        </a:p>
      </dsp:txBody>
      <dsp:txXfrm>
        <a:off x="19904" y="1876365"/>
        <a:ext cx="3399098" cy="367937"/>
      </dsp:txXfrm>
    </dsp:sp>
    <dsp:sp modelId="{F984844D-8CD5-4452-9A39-E0320B95F592}">
      <dsp:nvSpPr>
        <dsp:cNvPr id="0" name=""/>
        <dsp:cNvSpPr/>
      </dsp:nvSpPr>
      <dsp:spPr>
        <a:xfrm>
          <a:off x="0" y="2313166"/>
          <a:ext cx="3438906" cy="4077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Paschal Candle</a:t>
          </a:r>
          <a:endParaRPr lang="en-US" sz="1700" kern="1200"/>
        </a:p>
      </dsp:txBody>
      <dsp:txXfrm>
        <a:off x="19904" y="2333070"/>
        <a:ext cx="3399098" cy="367937"/>
      </dsp:txXfrm>
    </dsp:sp>
    <dsp:sp modelId="{DD9AEA88-C9C3-4843-8499-F69065B1BDC1}">
      <dsp:nvSpPr>
        <dsp:cNvPr id="0" name=""/>
        <dsp:cNvSpPr/>
      </dsp:nvSpPr>
      <dsp:spPr>
        <a:xfrm>
          <a:off x="0" y="2769871"/>
          <a:ext cx="3438906" cy="40774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Solidarity</a:t>
          </a:r>
          <a:endParaRPr lang="en-US" sz="1700" kern="1200"/>
        </a:p>
      </dsp:txBody>
      <dsp:txXfrm>
        <a:off x="19904" y="2789775"/>
        <a:ext cx="3399098"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9/6/2020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23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9/6/2020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3684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9/6/2020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3508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9/6/2020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2869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9/6/2020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6653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9/6/2020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88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9/6/2020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16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9/6/2020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610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9/6/2020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114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9/6/2020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229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9/6/2020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4331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9/6/2020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1465253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fCfAhmM1weU?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oysNxKJgLmg?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CUpPA2Bq7VA?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gYvfVc62S6o?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NHIVyeZVl7E?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68148A8D-391B-4F3F-92C7-90624B5E04DC}"/>
              </a:ext>
            </a:extLst>
          </p:cNvPr>
          <p:cNvPicPr>
            <a:picLocks noChangeAspect="1"/>
          </p:cNvPicPr>
          <p:nvPr/>
        </p:nvPicPr>
        <p:blipFill rotWithShape="1">
          <a:blip r:embed="rId2"/>
          <a:srcRect t="5516" b="10215"/>
          <a:stretch/>
        </p:blipFill>
        <p:spPr>
          <a:xfrm>
            <a:off x="20" y="10"/>
            <a:ext cx="12191980" cy="6857990"/>
          </a:xfrm>
          <a:prstGeom prst="rect">
            <a:avLst/>
          </a:prstGeom>
        </p:spPr>
      </p:pic>
      <p:sp>
        <p:nvSpPr>
          <p:cNvPr id="15"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8F8FE0-6344-439A-A161-7B0258F142AB}"/>
              </a:ext>
            </a:extLst>
          </p:cNvPr>
          <p:cNvSpPr>
            <a:spLocks noGrp="1"/>
          </p:cNvSpPr>
          <p:nvPr>
            <p:ph type="ctrTitle"/>
          </p:nvPr>
        </p:nvSpPr>
        <p:spPr>
          <a:xfrm>
            <a:off x="477981" y="1122362"/>
            <a:ext cx="4023360" cy="2802219"/>
          </a:xfrm>
        </p:spPr>
        <p:txBody>
          <a:bodyPr anchor="b">
            <a:normAutofit/>
          </a:bodyPr>
          <a:lstStyle/>
          <a:p>
            <a:r>
              <a:rPr lang="en-IE" sz="3200">
                <a:solidFill>
                  <a:schemeClr val="bg1"/>
                </a:solidFill>
              </a:rPr>
              <a:t>We Remember Them</a:t>
            </a:r>
          </a:p>
        </p:txBody>
      </p:sp>
      <p:sp>
        <p:nvSpPr>
          <p:cNvPr id="3" name="Subtitle 2">
            <a:extLst>
              <a:ext uri="{FF2B5EF4-FFF2-40B4-BE49-F238E27FC236}">
                <a16:creationId xmlns:a16="http://schemas.microsoft.com/office/drawing/2014/main" id="{B5400DB8-FA66-45B4-B161-04B31808EA2D}"/>
              </a:ext>
            </a:extLst>
          </p:cNvPr>
          <p:cNvSpPr>
            <a:spLocks noGrp="1"/>
          </p:cNvSpPr>
          <p:nvPr>
            <p:ph type="subTitle" idx="1"/>
          </p:nvPr>
        </p:nvSpPr>
        <p:spPr>
          <a:xfrm>
            <a:off x="477980" y="3969352"/>
            <a:ext cx="4023359" cy="1208141"/>
          </a:xfrm>
        </p:spPr>
        <p:txBody>
          <a:bodyPr>
            <a:normAutofit/>
          </a:bodyPr>
          <a:lstStyle/>
          <a:p>
            <a:r>
              <a:rPr lang="en-IE" sz="1600" dirty="0">
                <a:solidFill>
                  <a:schemeClr val="bg1"/>
                </a:solidFill>
              </a:rPr>
              <a:t>November 2020</a:t>
            </a:r>
          </a:p>
        </p:txBody>
      </p:sp>
    </p:spTree>
    <p:extLst>
      <p:ext uri="{BB962C8B-B14F-4D97-AF65-F5344CB8AC3E}">
        <p14:creationId xmlns:p14="http://schemas.microsoft.com/office/powerpoint/2010/main" val="3827873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EB99-5A0C-4318-A51E-F33E2CDF9A9A}"/>
              </a:ext>
            </a:extLst>
          </p:cNvPr>
          <p:cNvSpPr>
            <a:spLocks noGrp="1"/>
          </p:cNvSpPr>
          <p:nvPr>
            <p:ph type="title"/>
          </p:nvPr>
        </p:nvSpPr>
        <p:spPr/>
        <p:txBody>
          <a:bodyPr/>
          <a:lstStyle/>
          <a:p>
            <a:r>
              <a:rPr lang="en-IE" dirty="0"/>
              <a:t>Watch (30 secs)</a:t>
            </a:r>
          </a:p>
        </p:txBody>
      </p:sp>
      <p:pic>
        <p:nvPicPr>
          <p:cNvPr id="4" name="Online Media 3" title="Three | Monster Hunter">
            <a:hlinkClick r:id="" action="ppaction://media"/>
            <a:extLst>
              <a:ext uri="{FF2B5EF4-FFF2-40B4-BE49-F238E27FC236}">
                <a16:creationId xmlns:a16="http://schemas.microsoft.com/office/drawing/2014/main" id="{FA5207DB-48F1-40A7-AD24-507FD58E540B}"/>
              </a:ext>
            </a:extLst>
          </p:cNvPr>
          <p:cNvPicPr>
            <a:picLocks noGrp="1" noRot="1" noChangeAspect="1"/>
          </p:cNvPicPr>
          <p:nvPr>
            <p:ph idx="1"/>
            <a:videoFile r:link="rId1"/>
          </p:nvPr>
        </p:nvPicPr>
        <p:blipFill>
          <a:blip r:embed="rId3"/>
          <a:stretch>
            <a:fillRect/>
          </a:stretch>
        </p:blipFill>
        <p:spPr>
          <a:xfrm>
            <a:off x="2916238" y="2478088"/>
            <a:ext cx="6567487" cy="3694112"/>
          </a:xfrm>
          <a:prstGeom prst="rect">
            <a:avLst/>
          </a:prstGeom>
        </p:spPr>
      </p:pic>
      <p:sp>
        <p:nvSpPr>
          <p:cNvPr id="5" name="TextBox 4">
            <a:extLst>
              <a:ext uri="{FF2B5EF4-FFF2-40B4-BE49-F238E27FC236}">
                <a16:creationId xmlns:a16="http://schemas.microsoft.com/office/drawing/2014/main" id="{6DA4499A-6A94-45FB-B78E-BF12FC0A76F8}"/>
              </a:ext>
            </a:extLst>
          </p:cNvPr>
          <p:cNvSpPr txBox="1"/>
          <p:nvPr/>
        </p:nvSpPr>
        <p:spPr>
          <a:xfrm>
            <a:off x="185530" y="6281530"/>
            <a:ext cx="3551583" cy="369332"/>
          </a:xfrm>
          <a:prstGeom prst="rect">
            <a:avLst/>
          </a:prstGeom>
          <a:noFill/>
        </p:spPr>
        <p:txBody>
          <a:bodyPr wrap="square" rtlCol="0">
            <a:spAutoFit/>
          </a:bodyPr>
          <a:lstStyle/>
          <a:p>
            <a:r>
              <a:rPr lang="en-IE" dirty="0"/>
              <a:t>https://youtu.be/fCfAhmM1weU</a:t>
            </a:r>
          </a:p>
        </p:txBody>
      </p:sp>
    </p:spTree>
    <p:extLst>
      <p:ext uri="{BB962C8B-B14F-4D97-AF65-F5344CB8AC3E}">
        <p14:creationId xmlns:p14="http://schemas.microsoft.com/office/powerpoint/2010/main" val="193568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membering – book for bereaved children - ehospice">
            <a:extLst>
              <a:ext uri="{FF2B5EF4-FFF2-40B4-BE49-F238E27FC236}">
                <a16:creationId xmlns:a16="http://schemas.microsoft.com/office/drawing/2014/main" id="{CF18AADF-A24A-46B8-B7DE-CBBCDD1B3A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30"/>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9CF6FE-6989-4FCF-8008-304C4CC94E5E}"/>
              </a:ext>
            </a:extLst>
          </p:cNvPr>
          <p:cNvSpPr>
            <a:spLocks noGrp="1"/>
          </p:cNvSpPr>
          <p:nvPr>
            <p:ph type="title"/>
          </p:nvPr>
        </p:nvSpPr>
        <p:spPr>
          <a:xfrm>
            <a:off x="371094" y="1161288"/>
            <a:ext cx="3438144" cy="1124712"/>
          </a:xfrm>
        </p:spPr>
        <p:txBody>
          <a:bodyPr anchor="b">
            <a:normAutofit/>
          </a:bodyPr>
          <a:lstStyle/>
          <a:p>
            <a:r>
              <a:rPr lang="en-IE" sz="2800" dirty="0"/>
              <a:t>Activity 3</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1BB5E3F-2B20-45A3-BF8D-5B92BE0BB2E9}"/>
              </a:ext>
            </a:extLst>
          </p:cNvPr>
          <p:cNvSpPr>
            <a:spLocks noGrp="1"/>
          </p:cNvSpPr>
          <p:nvPr>
            <p:ph idx="1"/>
          </p:nvPr>
        </p:nvSpPr>
        <p:spPr>
          <a:xfrm>
            <a:off x="371094" y="2718054"/>
            <a:ext cx="3438906" cy="3207258"/>
          </a:xfrm>
        </p:spPr>
        <p:txBody>
          <a:bodyPr anchor="t">
            <a:normAutofit fontScale="92500"/>
          </a:bodyPr>
          <a:lstStyle/>
          <a:p>
            <a:pPr>
              <a:lnSpc>
                <a:spcPct val="100000"/>
              </a:lnSpc>
            </a:pPr>
            <a:r>
              <a:rPr lang="en-IE" sz="1700" dirty="0"/>
              <a:t>In the last year, one of the most challenging things for Irish people has been lockdown.  This ad highlights the way in which we connect with people to show them that they are not forgotten.  List the ways in which you connected with people in your life to show them that you had not forgotten about them during lockdown.</a:t>
            </a:r>
          </a:p>
          <a:p>
            <a:pPr marL="0" indent="0">
              <a:lnSpc>
                <a:spcPct val="100000"/>
              </a:lnSpc>
              <a:buNone/>
            </a:pPr>
            <a:r>
              <a:rPr lang="en-IE" sz="1700" dirty="0"/>
              <a:t>(image: https://ehospice.com/)</a:t>
            </a:r>
          </a:p>
        </p:txBody>
      </p:sp>
    </p:spTree>
    <p:extLst>
      <p:ext uri="{BB962C8B-B14F-4D97-AF65-F5344CB8AC3E}">
        <p14:creationId xmlns:p14="http://schemas.microsoft.com/office/powerpoint/2010/main" val="264891783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23AA5F-99EA-4583-9636-94DB92DD4E3E}"/>
              </a:ext>
            </a:extLst>
          </p:cNvPr>
          <p:cNvPicPr>
            <a:picLocks noChangeAspect="1"/>
          </p:cNvPicPr>
          <p:nvPr/>
        </p:nvPicPr>
        <p:blipFill rotWithShape="1">
          <a:blip r:embed="rId2">
            <a:alphaModFix amt="40000"/>
          </a:blip>
          <a:srcRect t="4808" b="1442"/>
          <a:stretch/>
        </p:blipFill>
        <p:spPr>
          <a:xfrm>
            <a:off x="20" y="10"/>
            <a:ext cx="12191979" cy="6857990"/>
          </a:xfrm>
          <a:prstGeom prst="rect">
            <a:avLst/>
          </a:prstGeom>
        </p:spPr>
      </p:pic>
      <p:sp>
        <p:nvSpPr>
          <p:cNvPr id="2" name="Title 1">
            <a:extLst>
              <a:ext uri="{FF2B5EF4-FFF2-40B4-BE49-F238E27FC236}">
                <a16:creationId xmlns:a16="http://schemas.microsoft.com/office/drawing/2014/main" id="{904F402C-D1B4-4D2E-9B71-7EE1E78C173A}"/>
              </a:ext>
            </a:extLst>
          </p:cNvPr>
          <p:cNvSpPr>
            <a:spLocks noGrp="1"/>
          </p:cNvSpPr>
          <p:nvPr>
            <p:ph type="title"/>
          </p:nvPr>
        </p:nvSpPr>
        <p:spPr>
          <a:xfrm>
            <a:off x="841249" y="941832"/>
            <a:ext cx="10506456" cy="2057400"/>
          </a:xfrm>
        </p:spPr>
        <p:txBody>
          <a:bodyPr anchor="b">
            <a:normAutofit/>
          </a:bodyPr>
          <a:lstStyle/>
          <a:p>
            <a:r>
              <a:rPr lang="en-IE" sz="5000"/>
              <a:t>Light &amp; Remembering – The Paschal Candle</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41E335-4944-4BB5-821D-586562CE3BFC}"/>
              </a:ext>
            </a:extLst>
          </p:cNvPr>
          <p:cNvSpPr>
            <a:spLocks noGrp="1"/>
          </p:cNvSpPr>
          <p:nvPr>
            <p:ph idx="1"/>
          </p:nvPr>
        </p:nvSpPr>
        <p:spPr>
          <a:xfrm>
            <a:off x="841248" y="3502152"/>
            <a:ext cx="10506456" cy="2670048"/>
          </a:xfrm>
        </p:spPr>
        <p:txBody>
          <a:bodyPr>
            <a:normAutofit lnSpcReduction="10000"/>
          </a:bodyPr>
          <a:lstStyle/>
          <a:p>
            <a:r>
              <a:rPr lang="en-IE" sz="2000" dirty="0"/>
              <a:t>Fire – new fire – Resurrection – new world</a:t>
            </a:r>
          </a:p>
          <a:p>
            <a:r>
              <a:rPr lang="en-IE" sz="2000" dirty="0"/>
              <a:t>Fire – light in the darkness - Hope</a:t>
            </a:r>
          </a:p>
          <a:p>
            <a:r>
              <a:rPr lang="en-IE" sz="2000" dirty="0"/>
              <a:t>Jesus – Light of the World – show us how to live</a:t>
            </a:r>
          </a:p>
          <a:p>
            <a:r>
              <a:rPr lang="en-IE" sz="2000" dirty="0">
                <a:latin typeface="Calibri" panose="020F0502020204030204" pitchFamily="34" charset="0"/>
                <a:cs typeface="Calibri" panose="020F0502020204030204" pitchFamily="34" charset="0"/>
              </a:rPr>
              <a:t>Α – Jesus is the Alpha – First - Beginning</a:t>
            </a:r>
          </a:p>
          <a:p>
            <a:r>
              <a:rPr lang="el-GR" sz="2000" dirty="0">
                <a:latin typeface="Calibri" panose="020F0502020204030204" pitchFamily="34" charset="0"/>
                <a:cs typeface="Calibri" panose="020F0502020204030204" pitchFamily="34" charset="0"/>
              </a:rPr>
              <a:t>Ω</a:t>
            </a:r>
            <a:r>
              <a:rPr lang="en-IE" sz="2000" dirty="0">
                <a:latin typeface="Calibri" panose="020F0502020204030204" pitchFamily="34" charset="0"/>
                <a:cs typeface="Calibri" panose="020F0502020204030204" pitchFamily="34" charset="0"/>
              </a:rPr>
              <a:t> – Jesus is the Omega – Last – End</a:t>
            </a:r>
          </a:p>
          <a:p>
            <a:pPr marL="0" indent="0">
              <a:buNone/>
            </a:pPr>
            <a:r>
              <a:rPr lang="en-IE" sz="2000" dirty="0">
                <a:latin typeface="Calibri" panose="020F0502020204030204" pitchFamily="34" charset="0"/>
                <a:cs typeface="Calibri" panose="020F0502020204030204" pitchFamily="34" charset="0"/>
              </a:rPr>
              <a:t>(image: https://cathfamily.org)</a:t>
            </a:r>
            <a:endParaRPr lang="en-IE" sz="2000" dirty="0"/>
          </a:p>
        </p:txBody>
      </p:sp>
    </p:spTree>
    <p:extLst>
      <p:ext uri="{BB962C8B-B14F-4D97-AF65-F5344CB8AC3E}">
        <p14:creationId xmlns:p14="http://schemas.microsoft.com/office/powerpoint/2010/main" val="214355729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St Thomas CE Academy">
            <a:extLst>
              <a:ext uri="{FF2B5EF4-FFF2-40B4-BE49-F238E27FC236}">
                <a16:creationId xmlns:a16="http://schemas.microsoft.com/office/drawing/2014/main" id="{D074C621-599F-414B-8020-D0CABA9A6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1" r="85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02538D-1693-4202-A48B-EAE64182750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chemeClr val="bg1"/>
                </a:solidFill>
              </a:rPr>
              <a:t>Activity 4</a:t>
            </a:r>
          </a:p>
        </p:txBody>
      </p:sp>
      <p:sp>
        <p:nvSpPr>
          <p:cNvPr id="3" name="Content Placeholder 2">
            <a:extLst>
              <a:ext uri="{FF2B5EF4-FFF2-40B4-BE49-F238E27FC236}">
                <a16:creationId xmlns:a16="http://schemas.microsoft.com/office/drawing/2014/main" id="{8E866410-4E5A-4382-A581-93FD09925C41}"/>
              </a:ext>
            </a:extLst>
          </p:cNvPr>
          <p:cNvSpPr>
            <a:spLocks noGrp="1"/>
          </p:cNvSpPr>
          <p:nvPr>
            <p:ph idx="1"/>
          </p:nvPr>
        </p:nvSpPr>
        <p:spPr>
          <a:xfrm>
            <a:off x="477980" y="4872922"/>
            <a:ext cx="4023359" cy="1966780"/>
          </a:xfrm>
        </p:spPr>
        <p:txBody>
          <a:bodyPr vert="horz" lIns="91440" tIns="45720" rIns="91440" bIns="45720" rtlCol="0">
            <a:normAutofit fontScale="85000" lnSpcReduction="10000"/>
          </a:bodyPr>
          <a:lstStyle/>
          <a:p>
            <a:pPr marL="0" indent="0">
              <a:buNone/>
            </a:pPr>
            <a:r>
              <a:rPr lang="en-US" sz="1900" dirty="0">
                <a:solidFill>
                  <a:schemeClr val="bg1"/>
                </a:solidFill>
              </a:rPr>
              <a:t>During this challenging time, we need to be hopeful.  Design a candle with your symbols of hope.</a:t>
            </a:r>
          </a:p>
          <a:p>
            <a:pPr marL="0" indent="0">
              <a:buNone/>
            </a:pPr>
            <a:endParaRPr lang="en-US" sz="1900" dirty="0">
              <a:solidFill>
                <a:schemeClr val="bg1"/>
              </a:solidFill>
            </a:endParaRPr>
          </a:p>
          <a:p>
            <a:pPr marL="0" indent="0">
              <a:buNone/>
            </a:pPr>
            <a:r>
              <a:rPr lang="en-US" sz="1900" dirty="0">
                <a:solidFill>
                  <a:schemeClr val="bg1"/>
                </a:solidFill>
              </a:rPr>
              <a:t>(Image: https://www.stthomasceacademy.com) </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36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5ACD-10C4-4D39-A58D-23DD52B9D31F}"/>
              </a:ext>
            </a:extLst>
          </p:cNvPr>
          <p:cNvSpPr>
            <a:spLocks noGrp="1"/>
          </p:cNvSpPr>
          <p:nvPr>
            <p:ph type="title"/>
          </p:nvPr>
        </p:nvSpPr>
        <p:spPr/>
        <p:txBody>
          <a:bodyPr/>
          <a:lstStyle/>
          <a:p>
            <a:r>
              <a:rPr lang="en-IE" dirty="0"/>
              <a:t>Darkness into Light (2mins 32secs)</a:t>
            </a:r>
          </a:p>
        </p:txBody>
      </p:sp>
      <p:pic>
        <p:nvPicPr>
          <p:cNvPr id="4" name="Online Media 3" title="Darkness Into Light 'Sunrise' Appeal">
            <a:hlinkClick r:id="" action="ppaction://media"/>
            <a:extLst>
              <a:ext uri="{FF2B5EF4-FFF2-40B4-BE49-F238E27FC236}">
                <a16:creationId xmlns:a16="http://schemas.microsoft.com/office/drawing/2014/main" id="{37AFA617-3F1F-4572-A493-54657E36475E}"/>
              </a:ext>
            </a:extLst>
          </p:cNvPr>
          <p:cNvPicPr>
            <a:picLocks noGrp="1" noRot="1" noChangeAspect="1"/>
          </p:cNvPicPr>
          <p:nvPr>
            <p:ph idx="1"/>
            <a:videoFile r:link="rId1"/>
          </p:nvPr>
        </p:nvPicPr>
        <p:blipFill>
          <a:blip r:embed="rId3"/>
          <a:stretch>
            <a:fillRect/>
          </a:stretch>
        </p:blipFill>
        <p:spPr>
          <a:xfrm>
            <a:off x="2916238" y="2478088"/>
            <a:ext cx="6567487" cy="3694112"/>
          </a:xfrm>
          <a:prstGeom prst="rect">
            <a:avLst/>
          </a:prstGeom>
        </p:spPr>
      </p:pic>
      <p:sp>
        <p:nvSpPr>
          <p:cNvPr id="5" name="TextBox 4">
            <a:extLst>
              <a:ext uri="{FF2B5EF4-FFF2-40B4-BE49-F238E27FC236}">
                <a16:creationId xmlns:a16="http://schemas.microsoft.com/office/drawing/2014/main" id="{F74CDD08-B728-4F96-9006-67BDEE4045B4}"/>
              </a:ext>
            </a:extLst>
          </p:cNvPr>
          <p:cNvSpPr txBox="1"/>
          <p:nvPr/>
        </p:nvSpPr>
        <p:spPr>
          <a:xfrm>
            <a:off x="331304" y="6172200"/>
            <a:ext cx="3525079" cy="369332"/>
          </a:xfrm>
          <a:prstGeom prst="rect">
            <a:avLst/>
          </a:prstGeom>
          <a:noFill/>
        </p:spPr>
        <p:txBody>
          <a:bodyPr wrap="square" rtlCol="0">
            <a:spAutoFit/>
          </a:bodyPr>
          <a:lstStyle/>
          <a:p>
            <a:r>
              <a:rPr lang="en-IE" dirty="0"/>
              <a:t>https://youtu.be/oysNxKJgLmg</a:t>
            </a:r>
          </a:p>
        </p:txBody>
      </p:sp>
    </p:spTree>
    <p:extLst>
      <p:ext uri="{BB962C8B-B14F-4D97-AF65-F5344CB8AC3E}">
        <p14:creationId xmlns:p14="http://schemas.microsoft.com/office/powerpoint/2010/main" val="13526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5 Days left to register before the annual Darkness into Light walk/run">
            <a:extLst>
              <a:ext uri="{FF2B5EF4-FFF2-40B4-BE49-F238E27FC236}">
                <a16:creationId xmlns:a16="http://schemas.microsoft.com/office/drawing/2014/main" id="{CBFDA15A-49AB-4941-8879-BD1A5766C85F}"/>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9390" b="15611"/>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61A824-B1F8-46EE-AC35-4DC0C23E47E1}"/>
              </a:ext>
            </a:extLst>
          </p:cNvPr>
          <p:cNvSpPr>
            <a:spLocks noGrp="1"/>
          </p:cNvSpPr>
          <p:nvPr>
            <p:ph type="title"/>
          </p:nvPr>
        </p:nvSpPr>
        <p:spPr>
          <a:xfrm>
            <a:off x="841249" y="941832"/>
            <a:ext cx="10506456" cy="2057400"/>
          </a:xfrm>
        </p:spPr>
        <p:txBody>
          <a:bodyPr anchor="b">
            <a:normAutofit/>
          </a:bodyPr>
          <a:lstStyle/>
          <a:p>
            <a:r>
              <a:rPr lang="en-IE" sz="5000"/>
              <a:t>Darkness into Light</a:t>
            </a:r>
          </a:p>
        </p:txBody>
      </p:sp>
      <p:sp>
        <p:nvSpPr>
          <p:cNvPr id="71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4"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EF7548-3552-4210-9B69-D652ECE2249D}"/>
              </a:ext>
            </a:extLst>
          </p:cNvPr>
          <p:cNvSpPr>
            <a:spLocks noGrp="1"/>
          </p:cNvSpPr>
          <p:nvPr>
            <p:ph idx="1"/>
          </p:nvPr>
        </p:nvSpPr>
        <p:spPr>
          <a:xfrm>
            <a:off x="841248" y="3502152"/>
            <a:ext cx="10506456" cy="3180002"/>
          </a:xfrm>
        </p:spPr>
        <p:txBody>
          <a:bodyPr>
            <a:normAutofit/>
          </a:bodyPr>
          <a:lstStyle/>
          <a:p>
            <a:r>
              <a:rPr lang="en-IE" sz="2000" dirty="0"/>
              <a:t>This walk was developed to create an awareness around suicide and self-harm.  But it was also created to remember the people impacted by suicide and self-harm.  This year, COVID-19 impacted greatly on the Darkness Into Light Walk.  </a:t>
            </a:r>
          </a:p>
          <a:p>
            <a:r>
              <a:rPr lang="en-IE" sz="2000" dirty="0"/>
              <a:t>Describe what you did to support Pieta House this year </a:t>
            </a:r>
          </a:p>
          <a:p>
            <a:pPr marL="0" indent="0">
              <a:buNone/>
            </a:pPr>
            <a:r>
              <a:rPr lang="en-IE" sz="2000" dirty="0"/>
              <a:t>or </a:t>
            </a:r>
          </a:p>
          <a:p>
            <a:r>
              <a:rPr lang="en-IE" sz="2000" dirty="0"/>
              <a:t>Give examples of how you could have supported Pieta House this year.</a:t>
            </a:r>
          </a:p>
          <a:p>
            <a:pPr marL="0" indent="0">
              <a:buNone/>
            </a:pPr>
            <a:r>
              <a:rPr lang="en-IE" sz="2000" dirty="0"/>
              <a:t>(Image: https://www.galwaydaily.com)</a:t>
            </a:r>
          </a:p>
        </p:txBody>
      </p:sp>
    </p:spTree>
    <p:extLst>
      <p:ext uri="{BB962C8B-B14F-4D97-AF65-F5344CB8AC3E}">
        <p14:creationId xmlns:p14="http://schemas.microsoft.com/office/powerpoint/2010/main" val="253341975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FD8F46F8-3F83-4994-BBEF-ACAD5AE460F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7800" b="5408"/>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48D6F0-7270-4B2E-B97D-CD71332E3B85}"/>
              </a:ext>
            </a:extLst>
          </p:cNvPr>
          <p:cNvSpPr>
            <a:spLocks noGrp="1"/>
          </p:cNvSpPr>
          <p:nvPr>
            <p:ph type="title"/>
          </p:nvPr>
        </p:nvSpPr>
        <p:spPr>
          <a:xfrm>
            <a:off x="841249" y="941832"/>
            <a:ext cx="10506456" cy="2057400"/>
          </a:xfrm>
        </p:spPr>
        <p:txBody>
          <a:bodyPr anchor="b">
            <a:normAutofit/>
          </a:bodyPr>
          <a:lstStyle/>
          <a:p>
            <a:r>
              <a:rPr lang="en-IE" sz="5000"/>
              <a:t>Numeracy Moment</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BB549D-D1FA-4369-AF25-381086899158}"/>
              </a:ext>
            </a:extLst>
          </p:cNvPr>
          <p:cNvSpPr>
            <a:spLocks noGrp="1"/>
          </p:cNvSpPr>
          <p:nvPr>
            <p:ph idx="1"/>
          </p:nvPr>
        </p:nvSpPr>
        <p:spPr>
          <a:xfrm>
            <a:off x="841248" y="3502152"/>
            <a:ext cx="10506456" cy="2670048"/>
          </a:xfrm>
        </p:spPr>
        <p:txBody>
          <a:bodyPr>
            <a:normAutofit/>
          </a:bodyPr>
          <a:lstStyle/>
          <a:p>
            <a:r>
              <a:rPr lang="en-IE" sz="2000"/>
              <a:t>Pieta House is 80% funded by public donations</a:t>
            </a:r>
          </a:p>
          <a:p>
            <a:r>
              <a:rPr lang="en-IE" sz="2000"/>
              <a:t>8,048 people used the service in 2019</a:t>
            </a:r>
          </a:p>
          <a:p>
            <a:r>
              <a:rPr lang="en-IE" sz="2000"/>
              <a:t>59, 529 people reached have out to Pieta House since 2006</a:t>
            </a:r>
          </a:p>
          <a:p>
            <a:r>
              <a:rPr lang="en-IE" sz="2000"/>
              <a:t>Calculate the percentage of the population that have reached out to Pieta House</a:t>
            </a:r>
          </a:p>
          <a:p>
            <a:r>
              <a:rPr lang="en-IE" sz="2000"/>
              <a:t>Are you surprised by your finding?</a:t>
            </a:r>
          </a:p>
        </p:txBody>
      </p:sp>
    </p:spTree>
    <p:extLst>
      <p:ext uri="{BB962C8B-B14F-4D97-AF65-F5344CB8AC3E}">
        <p14:creationId xmlns:p14="http://schemas.microsoft.com/office/powerpoint/2010/main" val="202186931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4CC1-115C-40F1-B34E-E9AB934670C6}"/>
              </a:ext>
            </a:extLst>
          </p:cNvPr>
          <p:cNvSpPr>
            <a:spLocks noGrp="1"/>
          </p:cNvSpPr>
          <p:nvPr>
            <p:ph type="title"/>
          </p:nvPr>
        </p:nvSpPr>
        <p:spPr/>
        <p:txBody>
          <a:bodyPr/>
          <a:lstStyle/>
          <a:p>
            <a:r>
              <a:rPr lang="en-IE" dirty="0"/>
              <a:t>Watch (4mins 18secs)</a:t>
            </a:r>
          </a:p>
        </p:txBody>
      </p:sp>
      <p:pic>
        <p:nvPicPr>
          <p:cNvPr id="4" name="Online Media 3" title="Glen Hansard &amp; Colm Mac Con Iomaire  'Leave A Light' | The Late Late Show | RTÉ One">
            <a:hlinkClick r:id="" action="ppaction://media"/>
            <a:extLst>
              <a:ext uri="{FF2B5EF4-FFF2-40B4-BE49-F238E27FC236}">
                <a16:creationId xmlns:a16="http://schemas.microsoft.com/office/drawing/2014/main" id="{3DEB968D-6AFC-4180-A20C-C7933B460BC5}"/>
              </a:ext>
            </a:extLst>
          </p:cNvPr>
          <p:cNvPicPr>
            <a:picLocks noGrp="1" noRot="1" noChangeAspect="1"/>
          </p:cNvPicPr>
          <p:nvPr>
            <p:ph idx="1"/>
            <a:videoFile r:link="rId1"/>
          </p:nvPr>
        </p:nvPicPr>
        <p:blipFill>
          <a:blip r:embed="rId3"/>
          <a:stretch>
            <a:fillRect/>
          </a:stretch>
        </p:blipFill>
        <p:spPr>
          <a:xfrm>
            <a:off x="2916238" y="2478088"/>
            <a:ext cx="6567487" cy="3694112"/>
          </a:xfrm>
          <a:prstGeom prst="rect">
            <a:avLst/>
          </a:prstGeom>
        </p:spPr>
      </p:pic>
      <p:sp>
        <p:nvSpPr>
          <p:cNvPr id="5" name="TextBox 4">
            <a:extLst>
              <a:ext uri="{FF2B5EF4-FFF2-40B4-BE49-F238E27FC236}">
                <a16:creationId xmlns:a16="http://schemas.microsoft.com/office/drawing/2014/main" id="{8AB4C14C-703D-44DB-98D9-4A059EB8C886}"/>
              </a:ext>
            </a:extLst>
          </p:cNvPr>
          <p:cNvSpPr txBox="1"/>
          <p:nvPr/>
        </p:nvSpPr>
        <p:spPr>
          <a:xfrm>
            <a:off x="291548" y="6361043"/>
            <a:ext cx="3684104" cy="369332"/>
          </a:xfrm>
          <a:prstGeom prst="rect">
            <a:avLst/>
          </a:prstGeom>
          <a:noFill/>
        </p:spPr>
        <p:txBody>
          <a:bodyPr wrap="square" rtlCol="0">
            <a:spAutoFit/>
          </a:bodyPr>
          <a:lstStyle/>
          <a:p>
            <a:r>
              <a:rPr lang="en-IE" dirty="0"/>
              <a:t>https://youtu.be/CUpPA2Bq7VA</a:t>
            </a:r>
          </a:p>
        </p:txBody>
      </p:sp>
    </p:spTree>
    <p:extLst>
      <p:ext uri="{BB962C8B-B14F-4D97-AF65-F5344CB8AC3E}">
        <p14:creationId xmlns:p14="http://schemas.microsoft.com/office/powerpoint/2010/main" val="243813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6,000+ Free Candles &amp; Light Images - Pixabay">
            <a:extLst>
              <a:ext uri="{FF2B5EF4-FFF2-40B4-BE49-F238E27FC236}">
                <a16:creationId xmlns:a16="http://schemas.microsoft.com/office/drawing/2014/main" id="{2DEF3023-5041-440C-872F-6EE12E8DA91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7623" b="54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C62C6E8-9F9A-4CF8-A38C-602581038479}"/>
              </a:ext>
            </a:extLst>
          </p:cNvPr>
          <p:cNvSpPr>
            <a:spLocks noGrp="1"/>
          </p:cNvSpPr>
          <p:nvPr>
            <p:ph type="title"/>
          </p:nvPr>
        </p:nvSpPr>
        <p:spPr>
          <a:xfrm>
            <a:off x="841249" y="941832"/>
            <a:ext cx="10506456" cy="2057400"/>
          </a:xfrm>
        </p:spPr>
        <p:txBody>
          <a:bodyPr anchor="b">
            <a:normAutofit/>
          </a:bodyPr>
          <a:lstStyle/>
          <a:p>
            <a:r>
              <a:rPr lang="en-IE" sz="5000" dirty="0"/>
              <a:t>Activity 5</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D0BC0D-3ADB-4DB0-A7E5-8E559C0D7CA7}"/>
              </a:ext>
            </a:extLst>
          </p:cNvPr>
          <p:cNvSpPr>
            <a:spLocks noGrp="1"/>
          </p:cNvSpPr>
          <p:nvPr>
            <p:ph idx="1"/>
          </p:nvPr>
        </p:nvSpPr>
        <p:spPr>
          <a:xfrm>
            <a:off x="841248" y="3502152"/>
            <a:ext cx="10506456" cy="2670048"/>
          </a:xfrm>
        </p:spPr>
        <p:txBody>
          <a:bodyPr>
            <a:normAutofit/>
          </a:bodyPr>
          <a:lstStyle/>
          <a:p>
            <a:pPr marL="0" indent="0">
              <a:buNone/>
            </a:pPr>
            <a:r>
              <a:rPr lang="en-IE" sz="2000" b="0" i="0" dirty="0">
                <a:effectLst/>
                <a:latin typeface="arial" panose="020B0604020202020204" pitchFamily="34" charset="0"/>
              </a:rPr>
              <a:t>‘And leave a light on and come out of the shadows’</a:t>
            </a:r>
          </a:p>
          <a:p>
            <a:pPr marL="0" indent="0">
              <a:buNone/>
            </a:pPr>
            <a:endParaRPr lang="en-IE" sz="2000" dirty="0">
              <a:latin typeface="arial" panose="020B0604020202020204" pitchFamily="34" charset="0"/>
            </a:endParaRPr>
          </a:p>
          <a:p>
            <a:pPr marL="0" indent="0">
              <a:buNone/>
            </a:pPr>
            <a:r>
              <a:rPr lang="en-IE" sz="2000" dirty="0">
                <a:latin typeface="arial" panose="020B0604020202020204" pitchFamily="34" charset="0"/>
              </a:rPr>
              <a:t>Write a prayer / reflection on how you would like to turn a light on when we come out of the shadow of this world pandemic.</a:t>
            </a:r>
          </a:p>
          <a:p>
            <a:pPr marL="0" indent="0">
              <a:buNone/>
            </a:pPr>
            <a:endParaRPr lang="en-IE" sz="2000" dirty="0">
              <a:latin typeface="arial" panose="020B0604020202020204" pitchFamily="34" charset="0"/>
            </a:endParaRPr>
          </a:p>
          <a:p>
            <a:pPr marL="0" indent="0">
              <a:buNone/>
            </a:pPr>
            <a:r>
              <a:rPr lang="en-IE" sz="2000" dirty="0">
                <a:latin typeface="arial" panose="020B0604020202020204" pitchFamily="34" charset="0"/>
              </a:rPr>
              <a:t>(Image: https://pixabay.com)</a:t>
            </a:r>
            <a:endParaRPr lang="en-IE" sz="2000" dirty="0"/>
          </a:p>
        </p:txBody>
      </p:sp>
    </p:spTree>
    <p:extLst>
      <p:ext uri="{BB962C8B-B14F-4D97-AF65-F5344CB8AC3E}">
        <p14:creationId xmlns:p14="http://schemas.microsoft.com/office/powerpoint/2010/main" val="6891972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20,000+ Free Reflection &amp; Water Photos - Pixabay">
            <a:extLst>
              <a:ext uri="{FF2B5EF4-FFF2-40B4-BE49-F238E27FC236}">
                <a16:creationId xmlns:a16="http://schemas.microsoft.com/office/drawing/2014/main" id="{F754A423-10AD-4C1A-AC3E-6D05318AA3B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573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350086-18BC-4EF9-AFD1-BAAF60CF4ED0}"/>
              </a:ext>
            </a:extLst>
          </p:cNvPr>
          <p:cNvSpPr>
            <a:spLocks noGrp="1"/>
          </p:cNvSpPr>
          <p:nvPr>
            <p:ph type="title"/>
          </p:nvPr>
        </p:nvSpPr>
        <p:spPr>
          <a:xfrm>
            <a:off x="841249" y="941832"/>
            <a:ext cx="10506456" cy="2057400"/>
          </a:xfrm>
        </p:spPr>
        <p:txBody>
          <a:bodyPr anchor="b">
            <a:normAutofit/>
          </a:bodyPr>
          <a:lstStyle/>
          <a:p>
            <a:r>
              <a:rPr lang="en-IE" sz="5000"/>
              <a:t>Learning Intention</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71FAD5F-1CE0-4787-ABB9-A5B545699847}"/>
              </a:ext>
            </a:extLst>
          </p:cNvPr>
          <p:cNvSpPr>
            <a:spLocks noGrp="1"/>
          </p:cNvSpPr>
          <p:nvPr>
            <p:ph idx="1"/>
          </p:nvPr>
        </p:nvSpPr>
        <p:spPr>
          <a:xfrm>
            <a:off x="841248" y="3502152"/>
            <a:ext cx="10506456" cy="2670048"/>
          </a:xfrm>
        </p:spPr>
        <p:txBody>
          <a:bodyPr>
            <a:normAutofit/>
          </a:bodyPr>
          <a:lstStyle/>
          <a:p>
            <a:r>
              <a:rPr lang="en-IE" sz="2000" dirty="0"/>
              <a:t>To understand the power of remembering and see the connection between reflecting on and looking forward.</a:t>
            </a:r>
          </a:p>
          <a:p>
            <a:endParaRPr lang="en-IE" sz="2000" dirty="0"/>
          </a:p>
          <a:p>
            <a:pPr marL="0" indent="0">
              <a:buNone/>
            </a:pPr>
            <a:r>
              <a:rPr lang="en-IE" sz="2000" dirty="0"/>
              <a:t>(Image: https://pixabay.com)</a:t>
            </a:r>
          </a:p>
        </p:txBody>
      </p:sp>
    </p:spTree>
    <p:extLst>
      <p:ext uri="{BB962C8B-B14F-4D97-AF65-F5344CB8AC3E}">
        <p14:creationId xmlns:p14="http://schemas.microsoft.com/office/powerpoint/2010/main" val="1633436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nvestment, Concept, Business, Finance">
            <a:extLst>
              <a:ext uri="{FF2B5EF4-FFF2-40B4-BE49-F238E27FC236}">
                <a16:creationId xmlns:a16="http://schemas.microsoft.com/office/drawing/2014/main" id="{D5740159-A305-46CF-9E1F-08705D4026E1}"/>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573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FA2CD0-19DE-42B3-A68F-035D05A95D0C}"/>
              </a:ext>
            </a:extLst>
          </p:cNvPr>
          <p:cNvSpPr>
            <a:spLocks noGrp="1"/>
          </p:cNvSpPr>
          <p:nvPr>
            <p:ph type="title"/>
          </p:nvPr>
        </p:nvSpPr>
        <p:spPr>
          <a:xfrm>
            <a:off x="841249" y="941832"/>
            <a:ext cx="10506456" cy="2057400"/>
          </a:xfrm>
        </p:spPr>
        <p:txBody>
          <a:bodyPr anchor="b">
            <a:normAutofit/>
          </a:bodyPr>
          <a:lstStyle/>
          <a:p>
            <a:r>
              <a:rPr lang="en-IE" sz="5000"/>
              <a:t>Success Criteria</a:t>
            </a:r>
            <a:br>
              <a:rPr lang="en-IE" sz="5000"/>
            </a:br>
            <a:r>
              <a:rPr lang="en-IE" sz="5000"/>
              <a:t>Students will be able to…</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B5DEC0-1728-4924-B237-4C6480881A9C}"/>
              </a:ext>
            </a:extLst>
          </p:cNvPr>
          <p:cNvSpPr>
            <a:spLocks noGrp="1"/>
          </p:cNvSpPr>
          <p:nvPr>
            <p:ph idx="1"/>
          </p:nvPr>
        </p:nvSpPr>
        <p:spPr>
          <a:xfrm>
            <a:off x="841248" y="3502152"/>
            <a:ext cx="10506456" cy="3337550"/>
          </a:xfrm>
        </p:spPr>
        <p:txBody>
          <a:bodyPr>
            <a:normAutofit/>
          </a:bodyPr>
          <a:lstStyle/>
          <a:p>
            <a:pPr marL="514350" indent="-514350">
              <a:buAutoNum type="arabicParenBoth"/>
            </a:pPr>
            <a:r>
              <a:rPr lang="en-IE" sz="2000" dirty="0"/>
              <a:t>Investigate how people show appreciation of others through remembering</a:t>
            </a:r>
          </a:p>
          <a:p>
            <a:pPr marL="514350" indent="-514350">
              <a:buAutoNum type="arabicParenBoth"/>
            </a:pPr>
            <a:r>
              <a:rPr lang="en-IE" sz="2000" dirty="0"/>
              <a:t>Identify ways in which we remembered our loved ones during lockdown</a:t>
            </a:r>
          </a:p>
          <a:p>
            <a:pPr marL="514350" indent="-514350">
              <a:buAutoNum type="arabicParenBoth"/>
            </a:pPr>
            <a:r>
              <a:rPr lang="en-IE" sz="2000" dirty="0"/>
              <a:t>Explain why light is a symbol of hope</a:t>
            </a:r>
          </a:p>
          <a:p>
            <a:pPr marL="514350" indent="-514350">
              <a:buAutoNum type="arabicParenBoth"/>
            </a:pPr>
            <a:r>
              <a:rPr lang="en-IE" sz="2000" dirty="0"/>
              <a:t>Give examples of how we can show solidarity in remembering those that are no longer with us</a:t>
            </a:r>
          </a:p>
          <a:p>
            <a:pPr marL="514350" indent="-514350">
              <a:buAutoNum type="arabicParenBoth"/>
            </a:pPr>
            <a:r>
              <a:rPr lang="en-IE" sz="2000" dirty="0"/>
              <a:t>Reflect on our hope for the future</a:t>
            </a:r>
          </a:p>
          <a:p>
            <a:pPr marL="0" indent="0">
              <a:buNone/>
            </a:pPr>
            <a:r>
              <a:rPr lang="en-IE" sz="2000" dirty="0"/>
              <a:t>(Image: https://pixabay.com)</a:t>
            </a:r>
          </a:p>
          <a:p>
            <a:pPr marL="514350" indent="-514350">
              <a:buAutoNum type="arabicParenBoth"/>
            </a:pPr>
            <a:endParaRPr lang="en-IE" sz="2000" dirty="0"/>
          </a:p>
        </p:txBody>
      </p:sp>
    </p:spTree>
    <p:extLst>
      <p:ext uri="{BB962C8B-B14F-4D97-AF65-F5344CB8AC3E}">
        <p14:creationId xmlns:p14="http://schemas.microsoft.com/office/powerpoint/2010/main" val="21576921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4"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A hand holding a glass of wine&#10;&#10;Description automatically generated">
            <a:extLst>
              <a:ext uri="{FF2B5EF4-FFF2-40B4-BE49-F238E27FC236}">
                <a16:creationId xmlns:a16="http://schemas.microsoft.com/office/drawing/2014/main" id="{1EAE658D-BCFA-4747-9697-C4A370BBA2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6" r="1034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F2A528-4916-4CA6-B782-DF651E2C6865}"/>
              </a:ext>
            </a:extLst>
          </p:cNvPr>
          <p:cNvSpPr>
            <a:spLocks noGrp="1"/>
          </p:cNvSpPr>
          <p:nvPr>
            <p:ph type="title"/>
          </p:nvPr>
        </p:nvSpPr>
        <p:spPr>
          <a:xfrm>
            <a:off x="371094" y="1161288"/>
            <a:ext cx="3438144" cy="1124712"/>
          </a:xfrm>
        </p:spPr>
        <p:txBody>
          <a:bodyPr anchor="b">
            <a:normAutofit/>
          </a:bodyPr>
          <a:lstStyle/>
          <a:p>
            <a:r>
              <a:rPr lang="en-IE" sz="2800"/>
              <a:t>Keywords</a:t>
            </a:r>
          </a:p>
        </p:txBody>
      </p:sp>
      <p:sp>
        <p:nvSpPr>
          <p:cNvPr id="10246"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E95476E-7D99-4CF3-A8E0-BCC7D88E04BB}"/>
              </a:ext>
            </a:extLst>
          </p:cNvPr>
          <p:cNvGraphicFramePr>
            <a:graphicFrameLocks noGrp="1"/>
          </p:cNvGraphicFramePr>
          <p:nvPr>
            <p:ph idx="1"/>
            <p:extLst>
              <p:ext uri="{D42A27DB-BD31-4B8C-83A1-F6EECF244321}">
                <p14:modId xmlns:p14="http://schemas.microsoft.com/office/powerpoint/2010/main" val="2910752770"/>
              </p:ext>
            </p:extLst>
          </p:nvPr>
        </p:nvGraphicFramePr>
        <p:xfrm>
          <a:off x="371094" y="2718054"/>
          <a:ext cx="3438906" cy="3207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4024DFD-4E8E-46C2-9CD1-12CE97B7CD2B}"/>
              </a:ext>
            </a:extLst>
          </p:cNvPr>
          <p:cNvSpPr txBox="1"/>
          <p:nvPr/>
        </p:nvSpPr>
        <p:spPr>
          <a:xfrm>
            <a:off x="424815" y="6241774"/>
            <a:ext cx="3304413" cy="369332"/>
          </a:xfrm>
          <a:prstGeom prst="rect">
            <a:avLst/>
          </a:prstGeom>
          <a:noFill/>
        </p:spPr>
        <p:txBody>
          <a:bodyPr wrap="square" rtlCol="0">
            <a:spAutoFit/>
          </a:bodyPr>
          <a:lstStyle/>
          <a:p>
            <a:r>
              <a:rPr lang="en-IE" dirty="0"/>
              <a:t>(Image: </a:t>
            </a:r>
            <a:r>
              <a:rPr lang="en-IE" sz="1800" dirty="0"/>
              <a:t>https://pixabay.com)</a:t>
            </a:r>
            <a:r>
              <a:rPr lang="en-IE" dirty="0"/>
              <a:t> </a:t>
            </a:r>
          </a:p>
        </p:txBody>
      </p:sp>
    </p:spTree>
    <p:extLst>
      <p:ext uri="{BB962C8B-B14F-4D97-AF65-F5344CB8AC3E}">
        <p14:creationId xmlns:p14="http://schemas.microsoft.com/office/powerpoint/2010/main" val="235168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0+ Free Memorial Candle &amp; Candle Images - Pixabay">
            <a:extLst>
              <a:ext uri="{FF2B5EF4-FFF2-40B4-BE49-F238E27FC236}">
                <a16:creationId xmlns:a16="http://schemas.microsoft.com/office/drawing/2014/main" id="{E3484679-E283-47F3-9DF3-2FADF506C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9"/>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8D8045-8BAD-4178-B4F0-031C49C18392}"/>
              </a:ext>
            </a:extLst>
          </p:cNvPr>
          <p:cNvSpPr>
            <a:spLocks noGrp="1"/>
          </p:cNvSpPr>
          <p:nvPr>
            <p:ph type="title"/>
          </p:nvPr>
        </p:nvSpPr>
        <p:spPr>
          <a:xfrm>
            <a:off x="371094" y="1161288"/>
            <a:ext cx="3438144" cy="1124712"/>
          </a:xfrm>
        </p:spPr>
        <p:txBody>
          <a:bodyPr anchor="b">
            <a:normAutofit/>
          </a:bodyPr>
          <a:lstStyle/>
          <a:p>
            <a:r>
              <a:rPr lang="en-IE" sz="2800"/>
              <a:t>Ireland &amp; Remembering</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8644D16-2D6F-44D7-9E18-23E2FBAF6CBE}"/>
              </a:ext>
            </a:extLst>
          </p:cNvPr>
          <p:cNvSpPr>
            <a:spLocks noGrp="1"/>
          </p:cNvSpPr>
          <p:nvPr>
            <p:ph idx="1"/>
          </p:nvPr>
        </p:nvSpPr>
        <p:spPr>
          <a:xfrm>
            <a:off x="371094" y="2718054"/>
            <a:ext cx="3438906" cy="3207258"/>
          </a:xfrm>
        </p:spPr>
        <p:txBody>
          <a:bodyPr anchor="t">
            <a:normAutofit/>
          </a:bodyPr>
          <a:lstStyle/>
          <a:p>
            <a:r>
              <a:rPr lang="en-IE" sz="1700" dirty="0"/>
              <a:t>Frontline workers in Ireland have given more to us than we could ever repay them for.  The following slides show how Ireland did it’s best to say a small ‘THANK YOU’ for everything they did.</a:t>
            </a:r>
          </a:p>
          <a:p>
            <a:endParaRPr lang="en-IE" sz="1700" dirty="0"/>
          </a:p>
          <a:p>
            <a:r>
              <a:rPr lang="en-IE" sz="1700" dirty="0"/>
              <a:t>(image: https://pixabay.com)</a:t>
            </a:r>
          </a:p>
        </p:txBody>
      </p:sp>
    </p:spTree>
    <p:extLst>
      <p:ext uri="{BB962C8B-B14F-4D97-AF65-F5344CB8AC3E}">
        <p14:creationId xmlns:p14="http://schemas.microsoft.com/office/powerpoint/2010/main" val="8770471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1685-BE35-4B9E-A869-54E1BF1FB57E}"/>
              </a:ext>
            </a:extLst>
          </p:cNvPr>
          <p:cNvSpPr>
            <a:spLocks noGrp="1"/>
          </p:cNvSpPr>
          <p:nvPr>
            <p:ph type="title"/>
          </p:nvPr>
        </p:nvSpPr>
        <p:spPr/>
        <p:txBody>
          <a:bodyPr/>
          <a:lstStyle/>
          <a:p>
            <a:r>
              <a:rPr lang="en-IE" dirty="0"/>
              <a:t>Watch (41 secs)</a:t>
            </a:r>
          </a:p>
        </p:txBody>
      </p:sp>
      <p:pic>
        <p:nvPicPr>
          <p:cNvPr id="4" name="Online Media 3" title="Shine Your Light | RTÉ | 9.00pm Saturday April 11th">
            <a:hlinkClick r:id="" action="ppaction://media"/>
            <a:extLst>
              <a:ext uri="{FF2B5EF4-FFF2-40B4-BE49-F238E27FC236}">
                <a16:creationId xmlns:a16="http://schemas.microsoft.com/office/drawing/2014/main" id="{714672A4-6853-4CBA-9E2A-812156B0E321}"/>
              </a:ext>
            </a:extLst>
          </p:cNvPr>
          <p:cNvPicPr>
            <a:picLocks noGrp="1" noRot="1" noChangeAspect="1"/>
          </p:cNvPicPr>
          <p:nvPr>
            <p:ph idx="1"/>
            <a:videoFile r:link="rId1"/>
          </p:nvPr>
        </p:nvPicPr>
        <p:blipFill>
          <a:blip r:embed="rId3"/>
          <a:stretch>
            <a:fillRect/>
          </a:stretch>
        </p:blipFill>
        <p:spPr>
          <a:xfrm>
            <a:off x="2916238" y="2478088"/>
            <a:ext cx="6567487" cy="3694112"/>
          </a:xfrm>
          <a:prstGeom prst="rect">
            <a:avLst/>
          </a:prstGeom>
        </p:spPr>
      </p:pic>
      <p:sp>
        <p:nvSpPr>
          <p:cNvPr id="5" name="TextBox 4">
            <a:extLst>
              <a:ext uri="{FF2B5EF4-FFF2-40B4-BE49-F238E27FC236}">
                <a16:creationId xmlns:a16="http://schemas.microsoft.com/office/drawing/2014/main" id="{EFC6FEF2-7C3C-473E-B676-04430D6C6D16}"/>
              </a:ext>
            </a:extLst>
          </p:cNvPr>
          <p:cNvSpPr txBox="1"/>
          <p:nvPr/>
        </p:nvSpPr>
        <p:spPr>
          <a:xfrm>
            <a:off x="291548" y="6334539"/>
            <a:ext cx="3366052" cy="369332"/>
          </a:xfrm>
          <a:prstGeom prst="rect">
            <a:avLst/>
          </a:prstGeom>
          <a:noFill/>
        </p:spPr>
        <p:txBody>
          <a:bodyPr wrap="square" rtlCol="0">
            <a:spAutoFit/>
          </a:bodyPr>
          <a:lstStyle/>
          <a:p>
            <a:r>
              <a:rPr lang="en-IE" dirty="0"/>
              <a:t>https://youtu.be/gYvfVc62S6o</a:t>
            </a:r>
          </a:p>
        </p:txBody>
      </p:sp>
    </p:spTree>
    <p:extLst>
      <p:ext uri="{BB962C8B-B14F-4D97-AF65-F5344CB8AC3E}">
        <p14:creationId xmlns:p14="http://schemas.microsoft.com/office/powerpoint/2010/main" val="165500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emorial Candles, Candle, Church, Commemorate, Flame">
            <a:extLst>
              <a:ext uri="{FF2B5EF4-FFF2-40B4-BE49-F238E27FC236}">
                <a16:creationId xmlns:a16="http://schemas.microsoft.com/office/drawing/2014/main" id="{2E5467C6-09D7-4DB8-BC38-F7394F723B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52" r="964"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5CF027-BEBC-46BC-B43B-B1EDACFEDFB8}"/>
              </a:ext>
            </a:extLst>
          </p:cNvPr>
          <p:cNvSpPr>
            <a:spLocks noGrp="1"/>
          </p:cNvSpPr>
          <p:nvPr>
            <p:ph type="title"/>
          </p:nvPr>
        </p:nvSpPr>
        <p:spPr>
          <a:xfrm>
            <a:off x="371094" y="1161288"/>
            <a:ext cx="3438144" cy="1124712"/>
          </a:xfrm>
        </p:spPr>
        <p:txBody>
          <a:bodyPr anchor="b">
            <a:normAutofit/>
          </a:bodyPr>
          <a:lstStyle/>
          <a:p>
            <a:r>
              <a:rPr lang="en-IE" sz="2800" dirty="0"/>
              <a:t>Activity 1</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122D21-FDE6-4459-A868-A53105BCFC66}"/>
              </a:ext>
            </a:extLst>
          </p:cNvPr>
          <p:cNvSpPr>
            <a:spLocks noGrp="1"/>
          </p:cNvSpPr>
          <p:nvPr>
            <p:ph idx="1"/>
          </p:nvPr>
        </p:nvSpPr>
        <p:spPr>
          <a:xfrm>
            <a:off x="371094" y="2718054"/>
            <a:ext cx="3438906" cy="3207258"/>
          </a:xfrm>
        </p:spPr>
        <p:txBody>
          <a:bodyPr anchor="t">
            <a:normAutofit lnSpcReduction="10000"/>
          </a:bodyPr>
          <a:lstStyle/>
          <a:p>
            <a:pPr marL="0" indent="0">
              <a:buNone/>
            </a:pPr>
            <a:r>
              <a:rPr lang="en-IE" sz="1700" dirty="0"/>
              <a:t>‘Light knows no boundaries, no masks or walls.  It knows only what it is…a source of warmth, of hope; of vision in a time when it is hard do see’</a:t>
            </a:r>
          </a:p>
          <a:p>
            <a:pPr marL="0" indent="0">
              <a:buNone/>
            </a:pPr>
            <a:endParaRPr lang="en-IE" sz="1700" dirty="0"/>
          </a:p>
          <a:p>
            <a:pPr marL="0" indent="0">
              <a:buNone/>
            </a:pPr>
            <a:r>
              <a:rPr lang="en-IE" sz="1700" dirty="0"/>
              <a:t>In your own words, explain this phrase.  </a:t>
            </a:r>
          </a:p>
          <a:p>
            <a:pPr marL="0" indent="0">
              <a:buNone/>
            </a:pPr>
            <a:endParaRPr lang="en-IE" sz="1700" dirty="0"/>
          </a:p>
          <a:p>
            <a:pPr marL="0" indent="0">
              <a:buNone/>
            </a:pPr>
            <a:r>
              <a:rPr lang="en-IE" sz="1700" dirty="0"/>
              <a:t>(image: https://pixabay.com) </a:t>
            </a:r>
          </a:p>
        </p:txBody>
      </p:sp>
    </p:spTree>
    <p:extLst>
      <p:ext uri="{BB962C8B-B14F-4D97-AF65-F5344CB8AC3E}">
        <p14:creationId xmlns:p14="http://schemas.microsoft.com/office/powerpoint/2010/main" val="235766643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EC1C-163E-447B-9F8D-306FBC118022}"/>
              </a:ext>
            </a:extLst>
          </p:cNvPr>
          <p:cNvSpPr>
            <a:spLocks noGrp="1"/>
          </p:cNvSpPr>
          <p:nvPr>
            <p:ph type="title"/>
          </p:nvPr>
        </p:nvSpPr>
        <p:spPr/>
        <p:txBody>
          <a:bodyPr/>
          <a:lstStyle/>
          <a:p>
            <a:r>
              <a:rPr lang="en-IE" dirty="0"/>
              <a:t>Watch (1 min 12 secs)</a:t>
            </a:r>
          </a:p>
        </p:txBody>
      </p:sp>
      <p:pic>
        <p:nvPicPr>
          <p:cNvPr id="4" name="Online Media 3" title="#ShineYourLight - Great Lighthouses of Ireland">
            <a:hlinkClick r:id="" action="ppaction://media"/>
            <a:extLst>
              <a:ext uri="{FF2B5EF4-FFF2-40B4-BE49-F238E27FC236}">
                <a16:creationId xmlns:a16="http://schemas.microsoft.com/office/drawing/2014/main" id="{86B38DAA-0A9D-41C4-A2F6-94E1883206FC}"/>
              </a:ext>
            </a:extLst>
          </p:cNvPr>
          <p:cNvPicPr>
            <a:picLocks noGrp="1" noRot="1" noChangeAspect="1"/>
          </p:cNvPicPr>
          <p:nvPr>
            <p:ph idx="1"/>
            <a:videoFile r:link="rId1"/>
          </p:nvPr>
        </p:nvPicPr>
        <p:blipFill>
          <a:blip r:embed="rId3"/>
          <a:stretch>
            <a:fillRect/>
          </a:stretch>
        </p:blipFill>
        <p:spPr>
          <a:xfrm>
            <a:off x="2916238" y="2478088"/>
            <a:ext cx="6567487" cy="3694112"/>
          </a:xfrm>
          <a:prstGeom prst="rect">
            <a:avLst/>
          </a:prstGeom>
        </p:spPr>
      </p:pic>
      <p:sp>
        <p:nvSpPr>
          <p:cNvPr id="5" name="TextBox 4">
            <a:extLst>
              <a:ext uri="{FF2B5EF4-FFF2-40B4-BE49-F238E27FC236}">
                <a16:creationId xmlns:a16="http://schemas.microsoft.com/office/drawing/2014/main" id="{E7DD6420-F5A5-43CF-9EA3-2DB206A338E7}"/>
              </a:ext>
            </a:extLst>
          </p:cNvPr>
          <p:cNvSpPr txBox="1"/>
          <p:nvPr/>
        </p:nvSpPr>
        <p:spPr>
          <a:xfrm>
            <a:off x="251791" y="6361043"/>
            <a:ext cx="3379305" cy="369332"/>
          </a:xfrm>
          <a:prstGeom prst="rect">
            <a:avLst/>
          </a:prstGeom>
          <a:noFill/>
        </p:spPr>
        <p:txBody>
          <a:bodyPr wrap="square" rtlCol="0">
            <a:spAutoFit/>
          </a:bodyPr>
          <a:lstStyle/>
          <a:p>
            <a:r>
              <a:rPr lang="en-IE" dirty="0"/>
              <a:t>https://youtu.be/NHIVyeZVl7E</a:t>
            </a:r>
          </a:p>
        </p:txBody>
      </p:sp>
    </p:spTree>
    <p:extLst>
      <p:ext uri="{BB962C8B-B14F-4D97-AF65-F5344CB8AC3E}">
        <p14:creationId xmlns:p14="http://schemas.microsoft.com/office/powerpoint/2010/main" val="16530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ighthouse, Shore, Coast, Water, Coastline, Light">
            <a:extLst>
              <a:ext uri="{FF2B5EF4-FFF2-40B4-BE49-F238E27FC236}">
                <a16:creationId xmlns:a16="http://schemas.microsoft.com/office/drawing/2014/main" id="{FB9D6664-1A00-46D1-B8EA-133F84D531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104" r="-1" b="1620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DFAC85-22BD-4F76-AEC0-3269EAF72F47}"/>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3200" dirty="0">
                <a:solidFill>
                  <a:schemeClr val="bg1"/>
                </a:solidFill>
              </a:rPr>
              <a:t>Activity 2</a:t>
            </a:r>
          </a:p>
        </p:txBody>
      </p:sp>
      <p:sp>
        <p:nvSpPr>
          <p:cNvPr id="3" name="Content Placeholder 2">
            <a:extLst>
              <a:ext uri="{FF2B5EF4-FFF2-40B4-BE49-F238E27FC236}">
                <a16:creationId xmlns:a16="http://schemas.microsoft.com/office/drawing/2014/main" id="{52A6C5E7-6F1E-43D1-AE21-AE268DBB69E3}"/>
              </a:ext>
            </a:extLst>
          </p:cNvPr>
          <p:cNvSpPr>
            <a:spLocks noGrp="1"/>
          </p:cNvSpPr>
          <p:nvPr>
            <p:ph idx="1"/>
          </p:nvPr>
        </p:nvSpPr>
        <p:spPr>
          <a:xfrm>
            <a:off x="477980" y="3969352"/>
            <a:ext cx="4023359" cy="1208141"/>
          </a:xfrm>
        </p:spPr>
        <p:txBody>
          <a:bodyPr vert="horz" lIns="91440" tIns="45720" rIns="91440" bIns="45720" rtlCol="0">
            <a:normAutofit fontScale="92500" lnSpcReduction="20000"/>
          </a:bodyPr>
          <a:lstStyle/>
          <a:p>
            <a:pPr marL="0" indent="0">
              <a:buNone/>
            </a:pPr>
            <a:r>
              <a:rPr lang="en-US" sz="1600" dirty="0">
                <a:solidFill>
                  <a:schemeClr val="bg1"/>
                </a:solidFill>
              </a:rPr>
              <a:t>What connection is made between lighthouses and frontline workers?</a:t>
            </a:r>
          </a:p>
          <a:p>
            <a:pPr marL="0" indent="0">
              <a:buNone/>
            </a:pPr>
            <a:endParaRPr lang="en-US" sz="1600" dirty="0">
              <a:solidFill>
                <a:schemeClr val="bg1"/>
              </a:solidFill>
            </a:endParaRPr>
          </a:p>
          <a:p>
            <a:pPr marL="0" indent="0">
              <a:buNone/>
            </a:pPr>
            <a:r>
              <a:rPr lang="en-US" sz="1600" dirty="0">
                <a:solidFill>
                  <a:schemeClr val="bg1"/>
                </a:solidFill>
              </a:rPr>
              <a:t>(image: </a:t>
            </a:r>
            <a:r>
              <a:rPr lang="en-IE" sz="1600" dirty="0"/>
              <a:t>https://pixabay.com</a:t>
            </a:r>
            <a:r>
              <a:rPr lang="en-US" sz="1600" dirty="0">
                <a:solidFill>
                  <a:schemeClr val="bg1"/>
                </a:solidFill>
              </a:rPr>
              <a:t> )</a:t>
            </a:r>
          </a:p>
        </p:txBody>
      </p:sp>
    </p:spTree>
    <p:extLst>
      <p:ext uri="{BB962C8B-B14F-4D97-AF65-F5344CB8AC3E}">
        <p14:creationId xmlns:p14="http://schemas.microsoft.com/office/powerpoint/2010/main" val="2781946337"/>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242A41"/>
      </a:dk2>
      <a:lt2>
        <a:srgbClr val="E2E8E7"/>
      </a:lt2>
      <a:accent1>
        <a:srgbClr val="DD7F91"/>
      </a:accent1>
      <a:accent2>
        <a:srgbClr val="D67D63"/>
      </a:accent2>
      <a:accent3>
        <a:srgbClr val="C59D54"/>
      </a:accent3>
      <a:accent4>
        <a:srgbClr val="A2A84E"/>
      </a:accent4>
      <a:accent5>
        <a:srgbClr val="8AAD64"/>
      </a:accent5>
      <a:accent6>
        <a:srgbClr val="5FB755"/>
      </a:accent6>
      <a:hlink>
        <a:srgbClr val="568E84"/>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0</TotalTime>
  <Words>668</Words>
  <Application>Microsoft Office PowerPoint</Application>
  <PresentationFormat>Widescreen</PresentationFormat>
  <Paragraphs>78</Paragraphs>
  <Slides>18</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vt:lpstr>
      <vt:lpstr>Avenir Next LT Pro</vt:lpstr>
      <vt:lpstr>Calibri</vt:lpstr>
      <vt:lpstr>AccentBoxVTI</vt:lpstr>
      <vt:lpstr>We Remember Them</vt:lpstr>
      <vt:lpstr>Learning Intention</vt:lpstr>
      <vt:lpstr>Success Criteria Students will be able to…</vt:lpstr>
      <vt:lpstr>Keywords</vt:lpstr>
      <vt:lpstr>Ireland &amp; Remembering</vt:lpstr>
      <vt:lpstr>Watch (41 secs)</vt:lpstr>
      <vt:lpstr>Activity 1</vt:lpstr>
      <vt:lpstr>Watch (1 min 12 secs)</vt:lpstr>
      <vt:lpstr>Activity 2</vt:lpstr>
      <vt:lpstr>Watch (30 secs)</vt:lpstr>
      <vt:lpstr>Activity 3</vt:lpstr>
      <vt:lpstr>Light &amp; Remembering – The Paschal Candle</vt:lpstr>
      <vt:lpstr>Activity 4</vt:lpstr>
      <vt:lpstr>Darkness into Light (2mins 32secs)</vt:lpstr>
      <vt:lpstr>Darkness into Light</vt:lpstr>
      <vt:lpstr>Numeracy Moment</vt:lpstr>
      <vt:lpstr>Watch (4mins 18secs)</vt:lpstr>
      <vt:lpstr>Activity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Remember Them</dc:title>
  <dc:creator>Karen O'Donovan</dc:creator>
  <cp:lastModifiedBy>Karen O'Donovan</cp:lastModifiedBy>
  <cp:revision>1</cp:revision>
  <dcterms:created xsi:type="dcterms:W3CDTF">2020-09-06T15:41:01Z</dcterms:created>
  <dcterms:modified xsi:type="dcterms:W3CDTF">2020-09-06T15:41:05Z</dcterms:modified>
</cp:coreProperties>
</file>